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
  </p:notesMasterIdLst>
  <p:handoutMasterIdLst>
    <p:handoutMasterId r:id="rId25"/>
  </p:handoutMasterIdLst>
  <p:sldIdLst>
    <p:sldId id="256" r:id="rId4"/>
    <p:sldId id="264" r:id="rId5"/>
    <p:sldId id="306" r:id="rId6"/>
    <p:sldId id="307" r:id="rId7"/>
    <p:sldId id="275" r:id="rId8"/>
    <p:sldId id="270" r:id="rId9"/>
    <p:sldId id="273" r:id="rId10"/>
    <p:sldId id="312" r:id="rId11"/>
    <p:sldId id="313" r:id="rId12"/>
    <p:sldId id="314" r:id="rId13"/>
    <p:sldId id="315" r:id="rId14"/>
    <p:sldId id="317" r:id="rId15"/>
    <p:sldId id="318" r:id="rId16"/>
    <p:sldId id="319" r:id="rId17"/>
    <p:sldId id="320" r:id="rId18"/>
    <p:sldId id="321" r:id="rId19"/>
    <p:sldId id="279" r:id="rId20"/>
    <p:sldId id="274" r:id="rId21"/>
    <p:sldId id="290" r:id="rId22"/>
    <p:sldId id="272"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D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3DD20-6D8D-0050-E748-547DBAA37FF5}" v="1" dt="2024-11-25T18:59:14.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660"/>
  </p:normalViewPr>
  <p:slideViewPr>
    <p:cSldViewPr>
      <p:cViewPr varScale="1">
        <p:scale>
          <a:sx n="88" d="100"/>
          <a:sy n="88" d="100"/>
        </p:scale>
        <p:origin x="584" y="60"/>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 xmlns:a16="http://schemas.microsoft.com/office/drawing/2014/main" id="{8FEF09C3-5432-4DA0-9890-3050357C5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 xmlns:a16="http://schemas.microsoft.com/office/drawing/2014/main" id="{9227E202-B8C5-4411-9AB9-001230F36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C0FA2-A713-4856-8F75-7FAFAF357361}" type="datetimeFigureOut">
              <a:rPr lang="ko-KR" altLang="en-US" smtClean="0"/>
              <a:t>2024-11-26</a:t>
            </a:fld>
            <a:endParaRPr lang="ko-KR" altLang="en-US"/>
          </a:p>
        </p:txBody>
      </p:sp>
      <p:sp>
        <p:nvSpPr>
          <p:cNvPr id="4" name="바닥글 개체 틀 3">
            <a:extLst>
              <a:ext uri="{FF2B5EF4-FFF2-40B4-BE49-F238E27FC236}">
                <a16:creationId xmlns="" xmlns:a16="http://schemas.microsoft.com/office/drawing/2014/main" id="{A05FDCCD-9920-4087-A8EF-840D6BF96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 xmlns:a16="http://schemas.microsoft.com/office/drawing/2014/main" id="{1B30773E-42C5-4B13-84D2-DE05FB0C34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52E6A-8C14-4F5B-B0CB-3A4FCBC8D1E8}" type="slidenum">
              <a:rPr lang="ko-KR" altLang="en-US" smtClean="0"/>
              <a:t>‹#›</a:t>
            </a:fld>
            <a:endParaRPr lang="ko-KR" altLang="en-US"/>
          </a:p>
        </p:txBody>
      </p:sp>
    </p:spTree>
    <p:extLst>
      <p:ext uri="{BB962C8B-B14F-4D97-AF65-F5344CB8AC3E}">
        <p14:creationId xmlns:p14="http://schemas.microsoft.com/office/powerpoint/2010/main" val="1617795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8866FF-EA9A-44BA-8DB2-FB8E70490571}" type="datetimeFigureOut">
              <a:rPr lang="ko-KR" altLang="en-US" smtClean="0"/>
              <a:t>2024-11-26</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89A33-A361-4541-B6A7-456994CC0C02}" type="slidenum">
              <a:rPr lang="ko-KR" altLang="en-US" smtClean="0"/>
              <a:t>‹#›</a:t>
            </a:fld>
            <a:endParaRPr lang="ko-KR" altLang="en-US"/>
          </a:p>
        </p:txBody>
      </p:sp>
    </p:spTree>
    <p:extLst>
      <p:ext uri="{BB962C8B-B14F-4D97-AF65-F5344CB8AC3E}">
        <p14:creationId xmlns:p14="http://schemas.microsoft.com/office/powerpoint/2010/main" val="38245644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t>5</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2789A33-A361-4541-B6A7-456994CC0C02}" type="slidenum">
              <a:rPr lang="ko-KR" altLang="en-US" smtClean="0"/>
              <a:t>19</a:t>
            </a:fld>
            <a:endParaRPr lang="ko-KR" altLang="en-US"/>
          </a:p>
        </p:txBody>
      </p:sp>
    </p:spTree>
    <p:extLst>
      <p:ext uri="{BB962C8B-B14F-4D97-AF65-F5344CB8AC3E}">
        <p14:creationId xmlns:p14="http://schemas.microsoft.com/office/powerpoint/2010/main" val="2199268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49293" y="1563638"/>
            <a:ext cx="3845416" cy="1080121"/>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649145" y="2634232"/>
            <a:ext cx="3845416" cy="799934"/>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a:t>
            </a:r>
          </a:p>
          <a:p>
            <a:pPr lvl="0"/>
            <a:r>
              <a:rPr lang="en-US" altLang="ko-KR" dirty="0"/>
              <a:t>PRESENTATION HERE</a:t>
            </a:r>
            <a:endParaRPr lang="ko-KR" altLang="en-US" dirty="0"/>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3116" y="843558"/>
            <a:ext cx="8077768" cy="2160240"/>
          </a:xfrm>
          <a:prstGeom prst="rect">
            <a:avLst/>
          </a:prstGeom>
          <a:solidFill>
            <a:schemeClr val="bg1">
              <a:lumMod val="95000"/>
            </a:schemeClr>
          </a:solidFill>
          <a:ln w="38100">
            <a:no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3" hasCustomPrompt="1"/>
          </p:nvPr>
        </p:nvSpPr>
        <p:spPr>
          <a:xfrm>
            <a:off x="4031416" y="2475359"/>
            <a:ext cx="1062118" cy="1062118"/>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Rectangle 2"/>
          <p:cNvSpPr/>
          <p:nvPr userDrawn="1"/>
        </p:nvSpPr>
        <p:spPr>
          <a:xfrm>
            <a:off x="6012160" y="0"/>
            <a:ext cx="313184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p:cNvSpPr>
            <a:spLocks noGrp="1"/>
          </p:cNvSpPr>
          <p:nvPr>
            <p:ph type="pic" idx="1" hasCustomPrompt="1"/>
          </p:nvPr>
        </p:nvSpPr>
        <p:spPr>
          <a:xfrm>
            <a:off x="3131840" y="0"/>
            <a:ext cx="288032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322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8244000" y="0"/>
            <a:ext cx="900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Picture Placeholder 2"/>
          <p:cNvSpPr>
            <a:spLocks noGrp="1"/>
          </p:cNvSpPr>
          <p:nvPr>
            <p:ph type="pic" idx="12" hasCustomPrompt="1"/>
          </p:nvPr>
        </p:nvSpPr>
        <p:spPr>
          <a:xfrm>
            <a:off x="5811908"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2477595"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Rectangle 4"/>
          <p:cNvSpPr/>
          <p:nvPr userDrawn="1"/>
        </p:nvSpPr>
        <p:spPr>
          <a:xfrm>
            <a:off x="4916268" y="0"/>
            <a:ext cx="900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3173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429444"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5" hasCustomPrompt="1"/>
          </p:nvPr>
        </p:nvSpPr>
        <p:spPr>
          <a:xfrm>
            <a:off x="4644008"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6" hasCustomPrompt="1"/>
          </p:nvPr>
        </p:nvSpPr>
        <p:spPr>
          <a:xfrm>
            <a:off x="429444" y="2912740"/>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
        <p:nvSpPr>
          <p:cNvPr id="9" name="Rectangle 8"/>
          <p:cNvSpPr/>
          <p:nvPr userDrawn="1"/>
        </p:nvSpPr>
        <p:spPr>
          <a:xfrm>
            <a:off x="4644464" y="2912740"/>
            <a:ext cx="4104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5576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2" name="Rectangle 1"/>
          <p:cNvSpPr/>
          <p:nvPr userDrawn="1"/>
        </p:nvSpPr>
        <p:spPr>
          <a:xfrm>
            <a:off x="4583048"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0" hasCustomPrompt="1"/>
          </p:nvPr>
        </p:nvSpPr>
        <p:spPr>
          <a:xfrm>
            <a:off x="6858000" y="698778"/>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4583048" y="2578606"/>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298953" y="699542"/>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0" y="2579370"/>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81159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323528" y="24844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671560" y="183262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5" hasCustomPrompt="1"/>
          </p:nvPr>
        </p:nvSpPr>
        <p:spPr>
          <a:xfrm>
            <a:off x="2105640" y="341679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323528" y="183262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2105640" y="183204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3671560" y="24844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831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35896" y="10191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5283453" y="14154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9796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1635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40152" y="1023301"/>
            <a:ext cx="3024336" cy="3662411"/>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6687664" y="1164297"/>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2" hasCustomPrompt="1"/>
          </p:nvPr>
        </p:nvSpPr>
        <p:spPr>
          <a:xfrm>
            <a:off x="5196830" y="1426241"/>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92235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blipFill>
              <a:blip r:embed="rId2"/>
              <a:stretch>
                <a:fillRect/>
              </a:stretch>
            </a:blip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9"/>
          <p:cNvSpPr>
            <a:spLocks noGrp="1"/>
          </p:cNvSpPr>
          <p:nvPr>
            <p:ph type="body" sz="quarter" idx="10" hasCustomPrompt="1"/>
          </p:nvPr>
        </p:nvSpPr>
        <p:spPr>
          <a:xfrm>
            <a:off x="0" y="210579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68185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blipFill>
              <a:blip r:embed="rId2"/>
              <a:stretch>
                <a:fillRect/>
              </a:stretch>
            </a:blip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9"/>
          <p:cNvSpPr>
            <a:spLocks noGrp="1"/>
          </p:cNvSpPr>
          <p:nvPr>
            <p:ph type="body" sz="quarter" idx="10" hasCustomPrompt="1"/>
          </p:nvPr>
        </p:nvSpPr>
        <p:spPr>
          <a:xfrm>
            <a:off x="0" y="210579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68185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41287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95936" y="2253238"/>
            <a:ext cx="5148064"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995936" y="2726814"/>
            <a:ext cx="51480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8" name="Group 7"/>
          <p:cNvGrpSpPr/>
          <p:nvPr userDrawn="1"/>
        </p:nvGrpSpPr>
        <p:grpSpPr>
          <a:xfrm>
            <a:off x="941932" y="1244876"/>
            <a:ext cx="2693964" cy="2636602"/>
            <a:chOff x="1619672" y="548680"/>
            <a:chExt cx="5904656" cy="5778928"/>
          </a:xfrm>
        </p:grpSpPr>
        <p:sp>
          <p:nvSpPr>
            <p:cNvPr id="9" name="Oval 8"/>
            <p:cNvSpPr/>
            <p:nvPr userDrawn="1"/>
          </p:nvSpPr>
          <p:spPr>
            <a:xfrm>
              <a:off x="2411760" y="1268760"/>
              <a:ext cx="4320480" cy="4320480"/>
            </a:xfrm>
            <a:prstGeom prst="ellipse">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Oval 11"/>
            <p:cNvSpPr/>
            <p:nvPr userDrawn="1"/>
          </p:nvSpPr>
          <p:spPr>
            <a:xfrm>
              <a:off x="2483768" y="1340768"/>
              <a:ext cx="4176464" cy="4176464"/>
            </a:xfrm>
            <a:prstGeom prst="ellipse">
              <a:avLst/>
            </a:prstGeom>
            <a:blipFill>
              <a:blip r:embed="rId3"/>
              <a:stretch>
                <a:fillRect/>
              </a:stretch>
            </a:blip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3" name="Straight Connector 12"/>
            <p:cNvCxnSpPr/>
            <p:nvPr userDrawn="1"/>
          </p:nvCxnSpPr>
          <p:spPr>
            <a:xfrm>
              <a:off x="4572000" y="548680"/>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72000" y="5607528"/>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732240"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619672"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156176" y="2378312"/>
              <a:ext cx="792088" cy="3306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5431496" y="1124744"/>
              <a:ext cx="432048" cy="7920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094136" y="1131624"/>
              <a:ext cx="613768" cy="7852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195736" y="2090992"/>
              <a:ext cx="898400" cy="49224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V="1">
              <a:off x="3180984" y="4941168"/>
              <a:ext cx="526920" cy="576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2456304" y="4329100"/>
              <a:ext cx="637832" cy="39604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79584" y="4142812"/>
              <a:ext cx="968680" cy="51032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5431496" y="4875464"/>
              <a:ext cx="490068" cy="732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54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1065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0381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23478"/>
            <a:ext cx="745232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91680" y="699542"/>
            <a:ext cx="745232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98141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2700934" y="322499"/>
            <a:ext cx="1583034" cy="1385155"/>
          </a:xfrm>
          <a:prstGeom prst="rect">
            <a:avLst/>
          </a:prstGeom>
          <a:solidFill>
            <a:schemeClr val="bg1">
              <a:lumMod val="95000"/>
            </a:schemeClr>
          </a:solidFill>
          <a:ln w="190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2700934" y="1898609"/>
            <a:ext cx="1583034" cy="1385155"/>
          </a:xfrm>
          <a:prstGeom prst="rect">
            <a:avLst/>
          </a:prstGeom>
          <a:solidFill>
            <a:schemeClr val="bg1">
              <a:lumMod val="95000"/>
            </a:schemeClr>
          </a:solidFill>
          <a:ln w="1905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00934" y="3474719"/>
            <a:ext cx="1583034" cy="1385155"/>
          </a:xfrm>
          <a:prstGeom prst="rect">
            <a:avLst/>
          </a:prstGeom>
          <a:solidFill>
            <a:schemeClr val="bg1">
              <a:lumMod val="95000"/>
            </a:schemeClr>
          </a:solidFill>
          <a:ln w="190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9658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3" r:id="rId3"/>
    <p:sldLayoutId id="2147483660" r:id="rId4"/>
    <p:sldLayoutId id="2147483661" r:id="rId5"/>
    <p:sldLayoutId id="2147483662" r:id="rId6"/>
    <p:sldLayoutId id="2147483664" r:id="rId7"/>
    <p:sldLayoutId id="2147483655" r:id="rId8"/>
    <p:sldLayoutId id="2147483665" r:id="rId9"/>
    <p:sldLayoutId id="2147483666" r:id="rId10"/>
    <p:sldLayoutId id="2147483667" r:id="rId11"/>
    <p:sldLayoutId id="2147483668" r:id="rId12"/>
    <p:sldLayoutId id="2147483669" r:id="rId13"/>
    <p:sldLayoutId id="2147483673" r:id="rId14"/>
    <p:sldLayoutId id="2147483672" r:id="rId15"/>
    <p:sldLayoutId id="2147483671" r:id="rId16"/>
    <p:sldLayoutId id="2147483656" r:id="rId17"/>
    <p:sldLayoutId id="2147483674"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49292" y="2139702"/>
            <a:ext cx="3845416" cy="1080121"/>
          </a:xfrm>
        </p:spPr>
        <p:txBody>
          <a:bodyPr/>
          <a:lstStyle/>
          <a:p>
            <a:pPr lvl="0"/>
            <a:r>
              <a:rPr lang="en-US" altLang="ko-KR" dirty="0">
                <a:ea typeface="맑은 고딕" pitchFamily="50" charset="-127"/>
              </a:rPr>
              <a:t>Welcome To Our Presentation</a:t>
            </a:r>
            <a:endParaRPr lang="en-US" altLang="ko-KR" dirty="0"/>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A0BDEF0-0B9D-48BA-9619-3D7B4715C4A5}"/>
              </a:ext>
            </a:extLst>
          </p:cNvPr>
          <p:cNvSpPr txBox="1">
            <a:spLocks/>
          </p:cNvSpPr>
          <p:nvPr/>
        </p:nvSpPr>
        <p:spPr>
          <a:xfrm>
            <a:off x="2477405" y="36668"/>
            <a:ext cx="4758891" cy="546337"/>
          </a:xfrm>
          <a:prstGeom prst="rect">
            <a:avLst/>
          </a:prstGeom>
        </p:spPr>
        <p:txBody>
          <a:bodyPr/>
          <a:lstStyle>
            <a:lvl1pPr algn="ctr" defTabSz="1128804" rtl="0" eaLnBrk="1" latinLnBrk="1" hangingPunct="1">
              <a:spcBef>
                <a:spcPct val="0"/>
              </a:spcBef>
              <a:buNone/>
              <a:defRPr sz="5432" kern="1200">
                <a:solidFill>
                  <a:schemeClr val="tx1"/>
                </a:solidFill>
                <a:latin typeface="+mj-lt"/>
                <a:ea typeface="+mj-ea"/>
                <a:cs typeface="+mj-cs"/>
              </a:defRPr>
            </a:lvl1pPr>
          </a:lstStyle>
          <a:p>
            <a:r>
              <a:rPr lang="en-US" sz="3600" dirty="0">
                <a:solidFill>
                  <a:schemeClr val="tx1">
                    <a:lumMod val="75000"/>
                    <a:lumOff val="25000"/>
                  </a:schemeClr>
                </a:solidFill>
              </a:rPr>
              <a:t>Illegal Construction</a:t>
            </a:r>
          </a:p>
        </p:txBody>
      </p:sp>
      <p:pic>
        <p:nvPicPr>
          <p:cNvPr id="5" name="Content Placeholder 4">
            <a:extLst>
              <a:ext uri="{FF2B5EF4-FFF2-40B4-BE49-F238E27FC236}">
                <a16:creationId xmlns="" xmlns:a16="http://schemas.microsoft.com/office/drawing/2014/main" id="{2B4CB56E-AAD0-4D4A-91F9-46A9A6EB3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19" y="917305"/>
            <a:ext cx="3454806" cy="3464492"/>
          </a:xfrm>
          <a:prstGeom prst="rect">
            <a:avLst/>
          </a:prstGeom>
        </p:spPr>
      </p:pic>
      <p:pic>
        <p:nvPicPr>
          <p:cNvPr id="6" name="Picture 5">
            <a:extLst>
              <a:ext uri="{FF2B5EF4-FFF2-40B4-BE49-F238E27FC236}">
                <a16:creationId xmlns="" xmlns:a16="http://schemas.microsoft.com/office/drawing/2014/main" id="{A72669A4-FF7C-4526-9CA8-0D9CE331BA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001" y="917305"/>
            <a:ext cx="3652367" cy="3464492"/>
          </a:xfrm>
          <a:prstGeom prst="rect">
            <a:avLst/>
          </a:prstGeom>
        </p:spPr>
      </p:pic>
      <p:sp>
        <p:nvSpPr>
          <p:cNvPr id="7" name="Arrow: Right 6">
            <a:extLst>
              <a:ext uri="{FF2B5EF4-FFF2-40B4-BE49-F238E27FC236}">
                <a16:creationId xmlns="" xmlns:a16="http://schemas.microsoft.com/office/drawing/2014/main" id="{C038A0A6-37C9-45A0-8187-69E8CEC4E480}"/>
              </a:ext>
            </a:extLst>
          </p:cNvPr>
          <p:cNvSpPr/>
          <p:nvPr/>
        </p:nvSpPr>
        <p:spPr>
          <a:xfrm rot="10800000">
            <a:off x="3794314" y="2279291"/>
            <a:ext cx="1406136" cy="6242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2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 xmlns:a16="http://schemas.microsoft.com/office/drawing/2014/main" id="{78F2B203-E2A1-4FC4-B541-F6F64EC908A7}"/>
              </a:ext>
            </a:extLst>
          </p:cNvPr>
          <p:cNvSpPr txBox="1"/>
          <p:nvPr/>
        </p:nvSpPr>
        <p:spPr>
          <a:xfrm rot="19011714">
            <a:off x="-172570" y="2171319"/>
            <a:ext cx="4279984" cy="840230"/>
          </a:xfrm>
          <a:prstGeom prst="rect">
            <a:avLst/>
          </a:prstGeom>
          <a:noFill/>
          <a:ln>
            <a:noFill/>
          </a:ln>
        </p:spPr>
        <p:txBody>
          <a:bodyPr wrap="square" rtlCol="0">
            <a:spAutoFit/>
            <a:scene3d>
              <a:camera prst="perspectiveBelow"/>
              <a:lightRig rig="threePt" dir="t"/>
            </a:scene3d>
            <a:sp3d extrusionH="57150">
              <a:bevelT w="69850" h="69850" prst="divot"/>
              <a:bevelB w="82550" h="38100" prst="coolSlant"/>
              <a:extrusionClr>
                <a:schemeClr val="accent1">
                  <a:lumMod val="60000"/>
                  <a:lumOff val="40000"/>
                </a:schemeClr>
              </a:extrusionClr>
            </a:sp3d>
          </a:bodyPr>
          <a:lstStyle/>
          <a:p>
            <a:r>
              <a:rPr lang="en-US" sz="4860" b="1" dirty="0">
                <a:solidFill>
                  <a:schemeClr val="accent1">
                    <a:lumMod val="60000"/>
                    <a:lumOff val="40000"/>
                  </a:schemeClr>
                </a:solidFill>
                <a:effectLst>
                  <a:outerShdw blurRad="38100" dist="38100" dir="2700000" algn="tl">
                    <a:srgbClr val="000000">
                      <a:alpha val="43137"/>
                    </a:srgbClr>
                  </a:outerShdw>
                  <a:reflection stA="0" endPos="57000" dist="1041400" dir="5400000" sy="-100000" algn="bl" rotWithShape="0"/>
                </a:effectLst>
              </a:rPr>
              <a:t>Not Approved</a:t>
            </a:r>
          </a:p>
        </p:txBody>
      </p:sp>
      <p:sp>
        <p:nvSpPr>
          <p:cNvPr id="9" name="TextBox 8">
            <a:extLst>
              <a:ext uri="{FF2B5EF4-FFF2-40B4-BE49-F238E27FC236}">
                <a16:creationId xmlns="" xmlns:a16="http://schemas.microsoft.com/office/drawing/2014/main" id="{40DAFA59-50B7-445A-AE61-396548610C9B}"/>
              </a:ext>
            </a:extLst>
          </p:cNvPr>
          <p:cNvSpPr txBox="1"/>
          <p:nvPr/>
        </p:nvSpPr>
        <p:spPr>
          <a:xfrm>
            <a:off x="1" y="4423208"/>
            <a:ext cx="9143999" cy="728726"/>
          </a:xfrm>
          <a:prstGeom prst="rect">
            <a:avLst/>
          </a:prstGeom>
          <a:noFill/>
        </p:spPr>
        <p:txBody>
          <a:bodyPr wrap="square" rtlCol="0">
            <a:spAutoFit/>
          </a:bodyPr>
          <a:lstStyle/>
          <a:p>
            <a:pPr>
              <a:lnSpc>
                <a:spcPct val="107000"/>
              </a:lnSpc>
              <a:spcAft>
                <a:spcPts val="720"/>
              </a:spcAft>
            </a:pPr>
            <a:r>
              <a:rPr lang="en-US" sz="2000" b="1" dirty="0">
                <a:latin typeface="Times New Roman" panose="02020603050405020304" pitchFamily="18" charset="0"/>
                <a:cs typeface="Times New Roman" panose="02020603050405020304" pitchFamily="18" charset="0"/>
              </a:rPr>
              <a:t>The dilemma is : </a:t>
            </a:r>
            <a:r>
              <a:rPr lang="en-US" sz="2000" dirty="0">
                <a:latin typeface="Times New Roman" panose="02020603050405020304" pitchFamily="18" charset="0"/>
                <a:cs typeface="Times New Roman" panose="02020603050405020304" pitchFamily="18" charset="0"/>
              </a:rPr>
              <a:t>whether the building owner should have spent more money to follow   the law or saved money by ignoring safety rules.</a:t>
            </a:r>
          </a:p>
        </p:txBody>
      </p:sp>
    </p:spTree>
    <p:extLst>
      <p:ext uri="{BB962C8B-B14F-4D97-AF65-F5344CB8AC3E}">
        <p14:creationId xmlns:p14="http://schemas.microsoft.com/office/powerpoint/2010/main" val="258255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A47B0834-8216-4A2B-9A86-50E6A339A5C2}"/>
              </a:ext>
            </a:extLst>
          </p:cNvPr>
          <p:cNvSpPr txBox="1">
            <a:spLocks/>
          </p:cNvSpPr>
          <p:nvPr/>
        </p:nvSpPr>
        <p:spPr>
          <a:xfrm>
            <a:off x="1461763" y="-15799"/>
            <a:ext cx="6854653" cy="588503"/>
          </a:xfrm>
          <a:prstGeom prst="rect">
            <a:avLst/>
          </a:prstGeom>
        </p:spPr>
        <p:txBody>
          <a:bodyPr/>
          <a:lstStyle>
            <a:lvl1pPr algn="ctr" defTabSz="1128804" rtl="0" eaLnBrk="1" latinLnBrk="1" hangingPunct="1">
              <a:spcBef>
                <a:spcPct val="0"/>
              </a:spcBef>
              <a:buNone/>
              <a:defRPr sz="5432" kern="1200">
                <a:solidFill>
                  <a:schemeClr val="tx1"/>
                </a:solidFill>
                <a:latin typeface="+mj-lt"/>
                <a:ea typeface="+mj-ea"/>
                <a:cs typeface="+mj-cs"/>
              </a:defRPr>
            </a:lvl1pPr>
          </a:lstStyle>
          <a:p>
            <a:r>
              <a:rPr lang="en-US" sz="2880" dirty="0">
                <a:solidFill>
                  <a:schemeClr val="tx1">
                    <a:lumMod val="75000"/>
                    <a:lumOff val="25000"/>
                  </a:schemeClr>
                </a:solidFill>
                <a:cs typeface="Times New Roman" panose="02020603050405020304" pitchFamily="18" charset="0"/>
              </a:rPr>
              <a:t>Worker Safety vs. Economic Pressure</a:t>
            </a:r>
          </a:p>
        </p:txBody>
      </p:sp>
      <p:grpSp>
        <p:nvGrpSpPr>
          <p:cNvPr id="5" name="Group 4">
            <a:extLst>
              <a:ext uri="{FF2B5EF4-FFF2-40B4-BE49-F238E27FC236}">
                <a16:creationId xmlns="" xmlns:a16="http://schemas.microsoft.com/office/drawing/2014/main" id="{5397A3EE-1C5B-4B73-B78D-E75E30E0C0C7}"/>
              </a:ext>
            </a:extLst>
          </p:cNvPr>
          <p:cNvGrpSpPr/>
          <p:nvPr/>
        </p:nvGrpSpPr>
        <p:grpSpPr>
          <a:xfrm rot="935882">
            <a:off x="4875483" y="3191655"/>
            <a:ext cx="1822310" cy="821461"/>
            <a:chOff x="4936609" y="1930710"/>
            <a:chExt cx="1632289" cy="781535"/>
          </a:xfrm>
        </p:grpSpPr>
        <p:sp>
          <p:nvSpPr>
            <p:cNvPr id="6" name="Rectangle: Rounded Corners 5">
              <a:extLst>
                <a:ext uri="{FF2B5EF4-FFF2-40B4-BE49-F238E27FC236}">
                  <a16:creationId xmlns="" xmlns:a16="http://schemas.microsoft.com/office/drawing/2014/main" id="{C2D8EF36-BA0B-4A36-A295-1C725792468E}"/>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7" name="Rectangle: Rounded Corners 4">
              <a:extLst>
                <a:ext uri="{FF2B5EF4-FFF2-40B4-BE49-F238E27FC236}">
                  <a16:creationId xmlns="" xmlns:a16="http://schemas.microsoft.com/office/drawing/2014/main" id="{ACF85E52-884E-4F37-B1EC-51DEE7E7C982}"/>
                </a:ext>
              </a:extLst>
            </p:cNvPr>
            <p:cNvSpPr txBox="1"/>
            <p:nvPr/>
          </p:nvSpPr>
          <p:spPr>
            <a:xfrm rot="27000">
              <a:off x="5124098" y="1950429"/>
              <a:ext cx="1248717"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Losing wages</a:t>
              </a:r>
              <a:endParaRPr lang="en-US" sz="3960" dirty="0"/>
            </a:p>
          </p:txBody>
        </p:sp>
      </p:grpSp>
      <p:sp>
        <p:nvSpPr>
          <p:cNvPr id="8" name="Rectangle 7">
            <a:extLst>
              <a:ext uri="{FF2B5EF4-FFF2-40B4-BE49-F238E27FC236}">
                <a16:creationId xmlns="" xmlns:a16="http://schemas.microsoft.com/office/drawing/2014/main" id="{BC3C7121-086B-4F6E-BC62-1CFAC5527CE0}"/>
              </a:ext>
            </a:extLst>
          </p:cNvPr>
          <p:cNvSpPr/>
          <p:nvPr/>
        </p:nvSpPr>
        <p:spPr>
          <a:xfrm rot="870094">
            <a:off x="1188527" y="3644261"/>
            <a:ext cx="5540108" cy="192434"/>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sz="1620"/>
          </a:p>
        </p:txBody>
      </p:sp>
      <p:sp>
        <p:nvSpPr>
          <p:cNvPr id="9" name="Isosceles Triangle 8">
            <a:extLst>
              <a:ext uri="{FF2B5EF4-FFF2-40B4-BE49-F238E27FC236}">
                <a16:creationId xmlns="" xmlns:a16="http://schemas.microsoft.com/office/drawing/2014/main" id="{10661865-D9E7-40CB-87D5-2038C793C041}"/>
              </a:ext>
            </a:extLst>
          </p:cNvPr>
          <p:cNvSpPr/>
          <p:nvPr/>
        </p:nvSpPr>
        <p:spPr>
          <a:xfrm>
            <a:off x="3561286" y="3836821"/>
            <a:ext cx="759296" cy="592164"/>
          </a:xfrm>
          <a:prstGeom prst="triangl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sz="1620"/>
          </a:p>
        </p:txBody>
      </p:sp>
      <p:grpSp>
        <p:nvGrpSpPr>
          <p:cNvPr id="10" name="Group 9">
            <a:extLst>
              <a:ext uri="{FF2B5EF4-FFF2-40B4-BE49-F238E27FC236}">
                <a16:creationId xmlns="" xmlns:a16="http://schemas.microsoft.com/office/drawing/2014/main" id="{7297C3C2-83DB-4B2B-A833-DD39FAD9C2E2}"/>
              </a:ext>
            </a:extLst>
          </p:cNvPr>
          <p:cNvGrpSpPr/>
          <p:nvPr/>
        </p:nvGrpSpPr>
        <p:grpSpPr>
          <a:xfrm rot="893174">
            <a:off x="5067430" y="2330530"/>
            <a:ext cx="1937029" cy="829675"/>
            <a:chOff x="4870592" y="1922895"/>
            <a:chExt cx="1735045" cy="789350"/>
          </a:xfrm>
        </p:grpSpPr>
        <p:sp>
          <p:nvSpPr>
            <p:cNvPr id="11" name="Rectangle: Rounded Corners 10">
              <a:extLst>
                <a:ext uri="{FF2B5EF4-FFF2-40B4-BE49-F238E27FC236}">
                  <a16:creationId xmlns="" xmlns:a16="http://schemas.microsoft.com/office/drawing/2014/main" id="{068BC75B-FBB9-4DC1-BBBC-DA2B04DD4717}"/>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2" name="Rectangle: Rounded Corners 4">
              <a:extLst>
                <a:ext uri="{FF2B5EF4-FFF2-40B4-BE49-F238E27FC236}">
                  <a16:creationId xmlns="" xmlns:a16="http://schemas.microsoft.com/office/drawing/2014/main" id="{A1818598-3B75-4180-AC34-60B948950084}"/>
                </a:ext>
              </a:extLst>
            </p:cNvPr>
            <p:cNvSpPr txBox="1"/>
            <p:nvPr/>
          </p:nvSpPr>
          <p:spPr>
            <a:xfrm>
              <a:off x="4870592" y="1922895"/>
              <a:ext cx="1735045"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rPr>
                <a:t>Deadline</a:t>
              </a:r>
              <a:endParaRPr lang="en-US" sz="2520" dirty="0"/>
            </a:p>
          </p:txBody>
        </p:sp>
      </p:grpSp>
      <p:grpSp>
        <p:nvGrpSpPr>
          <p:cNvPr id="13" name="Group 12">
            <a:extLst>
              <a:ext uri="{FF2B5EF4-FFF2-40B4-BE49-F238E27FC236}">
                <a16:creationId xmlns="" xmlns:a16="http://schemas.microsoft.com/office/drawing/2014/main" id="{4C7F7ECC-94FE-4136-9F62-6FE369B30C65}"/>
              </a:ext>
            </a:extLst>
          </p:cNvPr>
          <p:cNvGrpSpPr/>
          <p:nvPr/>
        </p:nvGrpSpPr>
        <p:grpSpPr>
          <a:xfrm rot="908655">
            <a:off x="2056414" y="1528342"/>
            <a:ext cx="1895315" cy="821461"/>
            <a:chOff x="4936609" y="1930710"/>
            <a:chExt cx="1632289" cy="781535"/>
          </a:xfrm>
        </p:grpSpPr>
        <p:sp>
          <p:nvSpPr>
            <p:cNvPr id="14" name="Rectangle: Rounded Corners 13">
              <a:extLst>
                <a:ext uri="{FF2B5EF4-FFF2-40B4-BE49-F238E27FC236}">
                  <a16:creationId xmlns="" xmlns:a16="http://schemas.microsoft.com/office/drawing/2014/main" id="{09EF4E0C-8853-4589-A689-70D06504FA0F}"/>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5" name="Rectangle: Rounded Corners 4">
              <a:extLst>
                <a:ext uri="{FF2B5EF4-FFF2-40B4-BE49-F238E27FC236}">
                  <a16:creationId xmlns="" xmlns:a16="http://schemas.microsoft.com/office/drawing/2014/main" id="{A2DD3CF5-EE10-459B-9238-8C3E4617F827}"/>
                </a:ext>
              </a:extLst>
            </p:cNvPr>
            <p:cNvSpPr txBox="1"/>
            <p:nvPr/>
          </p:nvSpPr>
          <p:spPr>
            <a:xfrm>
              <a:off x="4974760" y="1968861"/>
              <a:ext cx="1555987"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Human lives</a:t>
              </a:r>
              <a:endParaRPr lang="en-US" sz="3960" dirty="0"/>
            </a:p>
          </p:txBody>
        </p:sp>
      </p:grpSp>
      <p:grpSp>
        <p:nvGrpSpPr>
          <p:cNvPr id="16" name="Group 15">
            <a:extLst>
              <a:ext uri="{FF2B5EF4-FFF2-40B4-BE49-F238E27FC236}">
                <a16:creationId xmlns="" xmlns:a16="http://schemas.microsoft.com/office/drawing/2014/main" id="{8DDD591A-0BF4-413A-A92A-3457182476FA}"/>
              </a:ext>
            </a:extLst>
          </p:cNvPr>
          <p:cNvGrpSpPr/>
          <p:nvPr/>
        </p:nvGrpSpPr>
        <p:grpSpPr>
          <a:xfrm rot="891295">
            <a:off x="1764414" y="2421227"/>
            <a:ext cx="1924698" cy="821461"/>
            <a:chOff x="4936609" y="1930710"/>
            <a:chExt cx="1632289" cy="781535"/>
          </a:xfrm>
        </p:grpSpPr>
        <p:sp>
          <p:nvSpPr>
            <p:cNvPr id="17" name="Rectangle: Rounded Corners 16">
              <a:extLst>
                <a:ext uri="{FF2B5EF4-FFF2-40B4-BE49-F238E27FC236}">
                  <a16:creationId xmlns="" xmlns:a16="http://schemas.microsoft.com/office/drawing/2014/main" id="{E26096C4-6D4E-4B91-AA81-17D991DADF02}"/>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8" name="Rectangle: Rounded Corners 4">
              <a:extLst>
                <a:ext uri="{FF2B5EF4-FFF2-40B4-BE49-F238E27FC236}">
                  <a16:creationId xmlns="" xmlns:a16="http://schemas.microsoft.com/office/drawing/2014/main" id="{47BC80A7-FF75-4966-BB2B-8E5BC757290E}"/>
                </a:ext>
              </a:extLst>
            </p:cNvPr>
            <p:cNvSpPr txBox="1"/>
            <p:nvPr/>
          </p:nvSpPr>
          <p:spPr>
            <a:xfrm>
              <a:off x="4972199" y="1946969"/>
              <a:ext cx="1591805"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Human lives</a:t>
              </a:r>
              <a:endParaRPr lang="en-US" sz="3960" dirty="0"/>
            </a:p>
          </p:txBody>
        </p:sp>
      </p:grpSp>
      <p:grpSp>
        <p:nvGrpSpPr>
          <p:cNvPr id="19" name="Group 18">
            <a:extLst>
              <a:ext uri="{FF2B5EF4-FFF2-40B4-BE49-F238E27FC236}">
                <a16:creationId xmlns="" xmlns:a16="http://schemas.microsoft.com/office/drawing/2014/main" id="{0756A567-B0D9-4970-BE73-517EDB54B169}"/>
              </a:ext>
            </a:extLst>
          </p:cNvPr>
          <p:cNvGrpSpPr/>
          <p:nvPr/>
        </p:nvGrpSpPr>
        <p:grpSpPr>
          <a:xfrm rot="887904">
            <a:off x="5393899" y="1479493"/>
            <a:ext cx="1822310" cy="821461"/>
            <a:chOff x="4936609" y="1930710"/>
            <a:chExt cx="1632289" cy="781535"/>
          </a:xfrm>
        </p:grpSpPr>
        <p:sp>
          <p:nvSpPr>
            <p:cNvPr id="20" name="Rectangle: Rounded Corners 19">
              <a:extLst>
                <a:ext uri="{FF2B5EF4-FFF2-40B4-BE49-F238E27FC236}">
                  <a16:creationId xmlns="" xmlns:a16="http://schemas.microsoft.com/office/drawing/2014/main" id="{067D37EB-E185-4BF6-A775-7B30AFD13307}"/>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21" name="Rectangle: Rounded Corners 4">
              <a:extLst>
                <a:ext uri="{FF2B5EF4-FFF2-40B4-BE49-F238E27FC236}">
                  <a16:creationId xmlns="" xmlns:a16="http://schemas.microsoft.com/office/drawing/2014/main" id="{DE037B05-344A-4E3E-8E3C-7931246C6755}"/>
                </a:ext>
              </a:extLst>
            </p:cNvPr>
            <p:cNvSpPr txBox="1"/>
            <p:nvPr/>
          </p:nvSpPr>
          <p:spPr>
            <a:xfrm>
              <a:off x="4974760" y="1968861"/>
              <a:ext cx="1555987"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Threat</a:t>
              </a:r>
              <a:endParaRPr lang="en-US" sz="3960" dirty="0"/>
            </a:p>
          </p:txBody>
        </p:sp>
      </p:grpSp>
      <p:grpSp>
        <p:nvGrpSpPr>
          <p:cNvPr id="22" name="Group 21">
            <a:extLst>
              <a:ext uri="{FF2B5EF4-FFF2-40B4-BE49-F238E27FC236}">
                <a16:creationId xmlns="" xmlns:a16="http://schemas.microsoft.com/office/drawing/2014/main" id="{6EF9FEF0-3CD4-4C16-A207-FE385F79E83E}"/>
              </a:ext>
            </a:extLst>
          </p:cNvPr>
          <p:cNvGrpSpPr/>
          <p:nvPr/>
        </p:nvGrpSpPr>
        <p:grpSpPr>
          <a:xfrm rot="966630">
            <a:off x="2327764" y="647300"/>
            <a:ext cx="1921336" cy="821461"/>
            <a:chOff x="4936609" y="1930710"/>
            <a:chExt cx="1632289" cy="781535"/>
          </a:xfrm>
        </p:grpSpPr>
        <p:sp>
          <p:nvSpPr>
            <p:cNvPr id="23" name="Rectangle: Rounded Corners 22">
              <a:extLst>
                <a:ext uri="{FF2B5EF4-FFF2-40B4-BE49-F238E27FC236}">
                  <a16:creationId xmlns="" xmlns:a16="http://schemas.microsoft.com/office/drawing/2014/main" id="{2B733290-DB2B-42A6-A66A-60EAF7916D62}"/>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24" name="Rectangle: Rounded Corners 4">
              <a:extLst>
                <a:ext uri="{FF2B5EF4-FFF2-40B4-BE49-F238E27FC236}">
                  <a16:creationId xmlns="" xmlns:a16="http://schemas.microsoft.com/office/drawing/2014/main" id="{8CBD9866-C8AC-4F03-B416-2304930BC593}"/>
                </a:ext>
              </a:extLst>
            </p:cNvPr>
            <p:cNvSpPr txBox="1"/>
            <p:nvPr/>
          </p:nvSpPr>
          <p:spPr>
            <a:xfrm>
              <a:off x="4974759" y="1968861"/>
              <a:ext cx="1570803"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Human lives</a:t>
              </a:r>
              <a:endParaRPr lang="en-US" sz="3960" dirty="0"/>
            </a:p>
          </p:txBody>
        </p:sp>
      </p:grpSp>
      <p:grpSp>
        <p:nvGrpSpPr>
          <p:cNvPr id="25" name="Group 24">
            <a:extLst>
              <a:ext uri="{FF2B5EF4-FFF2-40B4-BE49-F238E27FC236}">
                <a16:creationId xmlns="" xmlns:a16="http://schemas.microsoft.com/office/drawing/2014/main" id="{68FBAA1D-5470-4E21-955C-DC698ECE3CDA}"/>
              </a:ext>
            </a:extLst>
          </p:cNvPr>
          <p:cNvGrpSpPr/>
          <p:nvPr/>
        </p:nvGrpSpPr>
        <p:grpSpPr>
          <a:xfrm rot="834283">
            <a:off x="5655605" y="614829"/>
            <a:ext cx="1822310" cy="821461"/>
            <a:chOff x="4936609" y="1930710"/>
            <a:chExt cx="1632289" cy="781535"/>
          </a:xfrm>
        </p:grpSpPr>
        <p:sp>
          <p:nvSpPr>
            <p:cNvPr id="26" name="Rectangle: Rounded Corners 25">
              <a:extLst>
                <a:ext uri="{FF2B5EF4-FFF2-40B4-BE49-F238E27FC236}">
                  <a16:creationId xmlns="" xmlns:a16="http://schemas.microsoft.com/office/drawing/2014/main" id="{81BEF5BD-2C05-49B1-AA6B-018FB912612E}"/>
                </a:ext>
              </a:extLst>
            </p:cNvPr>
            <p:cNvSpPr/>
            <p:nvPr/>
          </p:nvSpPr>
          <p:spPr>
            <a:xfrm>
              <a:off x="4936609" y="1930710"/>
              <a:ext cx="1632289" cy="7815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27" name="Rectangle: Rounded Corners 4">
              <a:extLst>
                <a:ext uri="{FF2B5EF4-FFF2-40B4-BE49-F238E27FC236}">
                  <a16:creationId xmlns="" xmlns:a16="http://schemas.microsoft.com/office/drawing/2014/main" id="{84028415-5552-48D5-9E00-AB66A0152916}"/>
                </a:ext>
              </a:extLst>
            </p:cNvPr>
            <p:cNvSpPr txBox="1"/>
            <p:nvPr/>
          </p:nvSpPr>
          <p:spPr>
            <a:xfrm>
              <a:off x="4973491" y="1963742"/>
              <a:ext cx="1555987" cy="705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9728" tIns="109728" rIns="109728" bIns="109728" numCol="1" spcCol="1270" anchor="ctr" anchorCtr="0">
              <a:noAutofit/>
            </a:bodyPr>
            <a:lstStyle/>
            <a:p>
              <a:pPr algn="ctr" defTabSz="1280160">
                <a:lnSpc>
                  <a:spcPct val="90000"/>
                </a:lnSpc>
                <a:spcBef>
                  <a:spcPct val="0"/>
                </a:spcBef>
                <a:spcAft>
                  <a:spcPct val="35000"/>
                </a:spcAft>
              </a:pPr>
              <a:r>
                <a:rPr lang="en-US" sz="2520" dirty="0">
                  <a:latin typeface="Times New Roman" panose="02020603050405020304" pitchFamily="18" charset="0"/>
                  <a:ea typeface="Times New Roman" panose="02020603050405020304" pitchFamily="18" charset="0"/>
                </a:rPr>
                <a:t>Force</a:t>
              </a:r>
              <a:endParaRPr lang="en-US" sz="3960" dirty="0"/>
            </a:p>
          </p:txBody>
        </p:sp>
      </p:grpSp>
      <p:sp>
        <p:nvSpPr>
          <p:cNvPr id="28" name="TextBox 27">
            <a:extLst>
              <a:ext uri="{FF2B5EF4-FFF2-40B4-BE49-F238E27FC236}">
                <a16:creationId xmlns="" xmlns:a16="http://schemas.microsoft.com/office/drawing/2014/main" id="{F43CEE87-496D-4E16-9AF3-B01128E6A63D}"/>
              </a:ext>
            </a:extLst>
          </p:cNvPr>
          <p:cNvSpPr txBox="1"/>
          <p:nvPr/>
        </p:nvSpPr>
        <p:spPr>
          <a:xfrm>
            <a:off x="0" y="4428984"/>
            <a:ext cx="9144000"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The question here is :   </a:t>
            </a:r>
            <a:r>
              <a:rPr lang="en-US" sz="2000" dirty="0">
                <a:latin typeface="Times New Roman" panose="02020603050405020304" pitchFamily="18" charset="0"/>
                <a:cs typeface="Times New Roman" panose="02020603050405020304" pitchFamily="18" charset="0"/>
              </a:rPr>
              <a:t>Should financial deadlines have taken priority over ensuring    human lives?"</a:t>
            </a:r>
          </a:p>
        </p:txBody>
      </p:sp>
      <p:pic>
        <p:nvPicPr>
          <p:cNvPr id="32" name="Picture 31">
            <a:extLst>
              <a:ext uri="{FF2B5EF4-FFF2-40B4-BE49-F238E27FC236}">
                <a16:creationId xmlns="" xmlns:a16="http://schemas.microsoft.com/office/drawing/2014/main" id="{B5567437-5F95-4AE6-9D04-32B72029FE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239" y="892320"/>
            <a:ext cx="2027388" cy="2763287"/>
          </a:xfrm>
          <a:prstGeom prst="rect">
            <a:avLst/>
          </a:prstGeom>
        </p:spPr>
      </p:pic>
      <p:pic>
        <p:nvPicPr>
          <p:cNvPr id="36" name="Picture 35">
            <a:extLst>
              <a:ext uri="{FF2B5EF4-FFF2-40B4-BE49-F238E27FC236}">
                <a16:creationId xmlns="" xmlns:a16="http://schemas.microsoft.com/office/drawing/2014/main" id="{4A23EA14-084F-499B-987F-6D962DEB9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646" y="996409"/>
            <a:ext cx="2470653" cy="2799477"/>
          </a:xfrm>
          <a:prstGeom prst="rect">
            <a:avLst/>
          </a:prstGeom>
        </p:spPr>
      </p:pic>
      <p:pic>
        <p:nvPicPr>
          <p:cNvPr id="38" name="Picture 37">
            <a:extLst>
              <a:ext uri="{FF2B5EF4-FFF2-40B4-BE49-F238E27FC236}">
                <a16:creationId xmlns="" xmlns:a16="http://schemas.microsoft.com/office/drawing/2014/main" id="{B65197B0-4FE1-42D4-A007-97C7A9550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073" y="1440787"/>
            <a:ext cx="2470653" cy="2470653"/>
          </a:xfrm>
          <a:prstGeom prst="rect">
            <a:avLst/>
          </a:prstGeom>
        </p:spPr>
      </p:pic>
    </p:spTree>
    <p:extLst>
      <p:ext uri="{BB962C8B-B14F-4D97-AF65-F5344CB8AC3E}">
        <p14:creationId xmlns:p14="http://schemas.microsoft.com/office/powerpoint/2010/main" val="24364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9"/>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randombar(horizontal)">
                                      <p:cBhvr>
                                        <p:cTn id="56" dur="500"/>
                                        <p:tgtEl>
                                          <p:spTgt spid="32"/>
                                        </p:tgtEl>
                                      </p:cBhvr>
                                    </p:animEffect>
                                  </p:childTnLst>
                                </p:cTn>
                              </p:par>
                              <p:par>
                                <p:cTn id="57" presetID="14" presetClass="entr" presetSubtype="1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randombar(horizontal)">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arn(inVertical)">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6A2D0DD-932C-4443-AA46-903231114BB1}"/>
              </a:ext>
            </a:extLst>
          </p:cNvPr>
          <p:cNvSpPr txBox="1">
            <a:spLocks/>
          </p:cNvSpPr>
          <p:nvPr/>
        </p:nvSpPr>
        <p:spPr>
          <a:xfrm>
            <a:off x="1115616" y="9916"/>
            <a:ext cx="6624736" cy="568134"/>
          </a:xfrm>
          <a:prstGeom prst="rect">
            <a:avLst/>
          </a:prstGeom>
        </p:spPr>
        <p:txBody>
          <a:bodyPr/>
          <a:lstStyle>
            <a:lvl1pPr algn="ctr" defTabSz="1128804" rtl="0" eaLnBrk="1" latinLnBrk="1" hangingPunct="1">
              <a:spcBef>
                <a:spcPct val="0"/>
              </a:spcBef>
              <a:buNone/>
              <a:defRPr sz="5432" kern="1200">
                <a:solidFill>
                  <a:schemeClr val="tx1"/>
                </a:solidFill>
                <a:latin typeface="+mj-lt"/>
                <a:ea typeface="+mj-ea"/>
                <a:cs typeface="+mj-cs"/>
              </a:defRPr>
            </a:lvl1pPr>
          </a:lstStyle>
          <a:p>
            <a:r>
              <a:rPr lang="en-US" sz="2880" dirty="0">
                <a:solidFill>
                  <a:schemeClr val="tx1">
                    <a:lumMod val="75000"/>
                    <a:lumOff val="25000"/>
                  </a:schemeClr>
                </a:solidFill>
                <a:latin typeface="+mn-lt"/>
                <a:ea typeface="Times New Roman" panose="02020603050405020304" pitchFamily="18" charset="0"/>
              </a:rPr>
              <a:t>Global Supply Chain Responsibility</a:t>
            </a:r>
            <a:endParaRPr lang="en-US" sz="5400" dirty="0">
              <a:solidFill>
                <a:schemeClr val="tx1">
                  <a:lumMod val="75000"/>
                  <a:lumOff val="25000"/>
                </a:schemeClr>
              </a:solidFill>
              <a:latin typeface="+mn-lt"/>
            </a:endParaRPr>
          </a:p>
        </p:txBody>
      </p:sp>
      <p:pic>
        <p:nvPicPr>
          <p:cNvPr id="5" name="Content Placeholder 42">
            <a:extLst>
              <a:ext uri="{FF2B5EF4-FFF2-40B4-BE49-F238E27FC236}">
                <a16:creationId xmlns="" xmlns:a16="http://schemas.microsoft.com/office/drawing/2014/main" id="{21B062AF-780E-4A1C-9CFD-69914ED4A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059" y="2520287"/>
            <a:ext cx="2009154" cy="1805888"/>
          </a:xfrm>
          <a:prstGeom prst="rect">
            <a:avLst/>
          </a:prstGeom>
        </p:spPr>
      </p:pic>
      <p:sp>
        <p:nvSpPr>
          <p:cNvPr id="6" name="Shape 5">
            <a:extLst>
              <a:ext uri="{FF2B5EF4-FFF2-40B4-BE49-F238E27FC236}">
                <a16:creationId xmlns="" xmlns:a16="http://schemas.microsoft.com/office/drawing/2014/main" id="{6E3B56DB-B59D-42A1-BE89-9E0CCFA223EE}"/>
              </a:ext>
            </a:extLst>
          </p:cNvPr>
          <p:cNvSpPr/>
          <p:nvPr/>
        </p:nvSpPr>
        <p:spPr>
          <a:xfrm>
            <a:off x="6300192" y="509644"/>
            <a:ext cx="2347165" cy="1857626"/>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sz="1620"/>
          </a:p>
        </p:txBody>
      </p:sp>
      <p:pic>
        <p:nvPicPr>
          <p:cNvPr id="7" name="Picture 6">
            <a:extLst>
              <a:ext uri="{FF2B5EF4-FFF2-40B4-BE49-F238E27FC236}">
                <a16:creationId xmlns="" xmlns:a16="http://schemas.microsoft.com/office/drawing/2014/main" id="{FBE62F83-6384-415C-A08D-7B1BEBF88960}"/>
              </a:ext>
            </a:extLst>
          </p:cNvPr>
          <p:cNvPicPr>
            <a:picLocks noChangeAspect="1"/>
          </p:cNvPicPr>
          <p:nvPr/>
        </p:nvPicPr>
        <p:blipFill>
          <a:blip r:embed="rId3"/>
          <a:stretch>
            <a:fillRect/>
          </a:stretch>
        </p:blipFill>
        <p:spPr>
          <a:xfrm>
            <a:off x="7181156" y="2317660"/>
            <a:ext cx="466385" cy="301778"/>
          </a:xfrm>
          <a:prstGeom prst="rect">
            <a:avLst/>
          </a:prstGeom>
        </p:spPr>
      </p:pic>
      <p:grpSp>
        <p:nvGrpSpPr>
          <p:cNvPr id="8" name="Group 7">
            <a:extLst>
              <a:ext uri="{FF2B5EF4-FFF2-40B4-BE49-F238E27FC236}">
                <a16:creationId xmlns="" xmlns:a16="http://schemas.microsoft.com/office/drawing/2014/main" id="{DDBB3A7E-3594-45CA-864E-7F680AF5708E}"/>
              </a:ext>
            </a:extLst>
          </p:cNvPr>
          <p:cNvGrpSpPr/>
          <p:nvPr/>
        </p:nvGrpSpPr>
        <p:grpSpPr>
          <a:xfrm>
            <a:off x="-7083" y="2517506"/>
            <a:ext cx="1882297" cy="1627088"/>
            <a:chOff x="802400" y="2225328"/>
            <a:chExt cx="2230562" cy="2134155"/>
          </a:xfrm>
        </p:grpSpPr>
        <p:sp>
          <p:nvSpPr>
            <p:cNvPr id="9" name="Oval 8">
              <a:extLst>
                <a:ext uri="{FF2B5EF4-FFF2-40B4-BE49-F238E27FC236}">
                  <a16:creationId xmlns="" xmlns:a16="http://schemas.microsoft.com/office/drawing/2014/main" id="{83FC4F56-E927-4E52-B835-1F05CEF24C23}"/>
                </a:ext>
              </a:extLst>
            </p:cNvPr>
            <p:cNvSpPr/>
            <p:nvPr/>
          </p:nvSpPr>
          <p:spPr>
            <a:xfrm>
              <a:off x="880862" y="2225328"/>
              <a:ext cx="2105780" cy="213415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0" name="Oval 4">
              <a:extLst>
                <a:ext uri="{FF2B5EF4-FFF2-40B4-BE49-F238E27FC236}">
                  <a16:creationId xmlns="" xmlns:a16="http://schemas.microsoft.com/office/drawing/2014/main" id="{7E672C35-7AF1-4A22-8E8A-A198DDDD648E}"/>
                </a:ext>
              </a:extLst>
            </p:cNvPr>
            <p:cNvSpPr txBox="1"/>
            <p:nvPr/>
          </p:nvSpPr>
          <p:spPr>
            <a:xfrm>
              <a:off x="802400" y="2433858"/>
              <a:ext cx="2230562" cy="13457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algn="ctr" defTabSz="600075">
                <a:lnSpc>
                  <a:spcPct val="90000"/>
                </a:lnSpc>
                <a:spcBef>
                  <a:spcPct val="0"/>
                </a:spcBef>
                <a:spcAft>
                  <a:spcPct val="35000"/>
                </a:spcAft>
              </a:pPr>
              <a:r>
                <a:rPr lang="en-US" dirty="0"/>
                <a:t>Lack of </a:t>
              </a:r>
            </a:p>
            <a:p>
              <a:pPr algn="ctr" defTabSz="600075">
                <a:lnSpc>
                  <a:spcPct val="90000"/>
                </a:lnSpc>
                <a:spcBef>
                  <a:spcPct val="0"/>
                </a:spcBef>
                <a:spcAft>
                  <a:spcPct val="35000"/>
                </a:spcAft>
              </a:pPr>
              <a:r>
                <a:rPr lang="en-US" dirty="0"/>
                <a:t>employee safety</a:t>
              </a:r>
            </a:p>
          </p:txBody>
        </p:sp>
      </p:grpSp>
      <p:grpSp>
        <p:nvGrpSpPr>
          <p:cNvPr id="11" name="Group 10">
            <a:extLst>
              <a:ext uri="{FF2B5EF4-FFF2-40B4-BE49-F238E27FC236}">
                <a16:creationId xmlns="" xmlns:a16="http://schemas.microsoft.com/office/drawing/2014/main" id="{5B644BC6-F123-49B9-A0D8-4D5E646002E0}"/>
              </a:ext>
            </a:extLst>
          </p:cNvPr>
          <p:cNvGrpSpPr/>
          <p:nvPr/>
        </p:nvGrpSpPr>
        <p:grpSpPr>
          <a:xfrm>
            <a:off x="4230950" y="654562"/>
            <a:ext cx="1659458" cy="1714299"/>
            <a:chOff x="1497092" y="2057462"/>
            <a:chExt cx="2219486" cy="2135934"/>
          </a:xfrm>
        </p:grpSpPr>
        <p:sp>
          <p:nvSpPr>
            <p:cNvPr id="12" name="Oval 11">
              <a:extLst>
                <a:ext uri="{FF2B5EF4-FFF2-40B4-BE49-F238E27FC236}">
                  <a16:creationId xmlns="" xmlns:a16="http://schemas.microsoft.com/office/drawing/2014/main" id="{67CAE027-E4F4-45A5-A6A0-2EDB4402D2A7}"/>
                </a:ext>
              </a:extLst>
            </p:cNvPr>
            <p:cNvSpPr/>
            <p:nvPr/>
          </p:nvSpPr>
          <p:spPr>
            <a:xfrm>
              <a:off x="1509106" y="2057462"/>
              <a:ext cx="2195312" cy="21359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3" name="Oval 4">
              <a:extLst>
                <a:ext uri="{FF2B5EF4-FFF2-40B4-BE49-F238E27FC236}">
                  <a16:creationId xmlns="" xmlns:a16="http://schemas.microsoft.com/office/drawing/2014/main" id="{E74AE6BB-838E-4490-83C6-77C5812E6303}"/>
                </a:ext>
              </a:extLst>
            </p:cNvPr>
            <p:cNvSpPr txBox="1"/>
            <p:nvPr/>
          </p:nvSpPr>
          <p:spPr>
            <a:xfrm>
              <a:off x="1497092" y="2315791"/>
              <a:ext cx="2219486" cy="15103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288" tIns="18288" rIns="18288" bIns="18288" numCol="1" spcCol="1270" anchor="ctr" anchorCtr="0">
              <a:noAutofit/>
            </a:bodyPr>
            <a:lstStyle/>
            <a:p>
              <a:pPr algn="ctr" defTabSz="640080">
                <a:lnSpc>
                  <a:spcPct val="90000"/>
                </a:lnSpc>
                <a:spcBef>
                  <a:spcPct val="0"/>
                </a:spcBef>
                <a:spcAft>
                  <a:spcPct val="35000"/>
                </a:spcAft>
              </a:pPr>
              <a:r>
                <a:rPr lang="en-US" dirty="0"/>
                <a:t>Low production cost</a:t>
              </a:r>
            </a:p>
          </p:txBody>
        </p:sp>
      </p:grpSp>
      <p:grpSp>
        <p:nvGrpSpPr>
          <p:cNvPr id="14" name="Group 13">
            <a:extLst>
              <a:ext uri="{FF2B5EF4-FFF2-40B4-BE49-F238E27FC236}">
                <a16:creationId xmlns="" xmlns:a16="http://schemas.microsoft.com/office/drawing/2014/main" id="{CD3AF6E9-8276-4CA1-A87A-89030DB4BC02}"/>
              </a:ext>
            </a:extLst>
          </p:cNvPr>
          <p:cNvGrpSpPr/>
          <p:nvPr/>
        </p:nvGrpSpPr>
        <p:grpSpPr>
          <a:xfrm>
            <a:off x="2321726" y="525721"/>
            <a:ext cx="1748526" cy="1625243"/>
            <a:chOff x="412384" y="-1395120"/>
            <a:chExt cx="2547925" cy="2240929"/>
          </a:xfrm>
        </p:grpSpPr>
        <p:sp>
          <p:nvSpPr>
            <p:cNvPr id="15" name="Oval 14">
              <a:extLst>
                <a:ext uri="{FF2B5EF4-FFF2-40B4-BE49-F238E27FC236}">
                  <a16:creationId xmlns="" xmlns:a16="http://schemas.microsoft.com/office/drawing/2014/main" id="{9CE2DC06-6C41-4BE8-8CDB-19E51406ADB5}"/>
                </a:ext>
              </a:extLst>
            </p:cNvPr>
            <p:cNvSpPr/>
            <p:nvPr/>
          </p:nvSpPr>
          <p:spPr>
            <a:xfrm>
              <a:off x="412384" y="-1395120"/>
              <a:ext cx="2547925" cy="224092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6" name="Oval 4">
              <a:extLst>
                <a:ext uri="{FF2B5EF4-FFF2-40B4-BE49-F238E27FC236}">
                  <a16:creationId xmlns="" xmlns:a16="http://schemas.microsoft.com/office/drawing/2014/main" id="{E473DACB-99D2-47ED-BACA-2D67C31CB5B9}"/>
                </a:ext>
              </a:extLst>
            </p:cNvPr>
            <p:cNvSpPr txBox="1"/>
            <p:nvPr/>
          </p:nvSpPr>
          <p:spPr>
            <a:xfrm>
              <a:off x="822037" y="-1054790"/>
              <a:ext cx="1801655" cy="15845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en-US" dirty="0"/>
                <a:t>Maximum Production</a:t>
              </a:r>
            </a:p>
          </p:txBody>
        </p:sp>
      </p:grpSp>
      <p:grpSp>
        <p:nvGrpSpPr>
          <p:cNvPr id="17" name="Group 16">
            <a:extLst>
              <a:ext uri="{FF2B5EF4-FFF2-40B4-BE49-F238E27FC236}">
                <a16:creationId xmlns="" xmlns:a16="http://schemas.microsoft.com/office/drawing/2014/main" id="{129AAD76-36DD-4FF4-84FB-11E3BB7A0C8D}"/>
              </a:ext>
            </a:extLst>
          </p:cNvPr>
          <p:cNvGrpSpPr/>
          <p:nvPr/>
        </p:nvGrpSpPr>
        <p:grpSpPr>
          <a:xfrm>
            <a:off x="2934073" y="2177915"/>
            <a:ext cx="533981" cy="335090"/>
            <a:chOff x="1424843" y="1922257"/>
            <a:chExt cx="593312" cy="372322"/>
          </a:xfrm>
        </p:grpSpPr>
        <p:sp>
          <p:nvSpPr>
            <p:cNvPr id="18" name="Arrow: Right 17">
              <a:extLst>
                <a:ext uri="{FF2B5EF4-FFF2-40B4-BE49-F238E27FC236}">
                  <a16:creationId xmlns="" xmlns:a16="http://schemas.microsoft.com/office/drawing/2014/main" id="{A1429B52-2C89-4494-80C0-6281DDA02113}"/>
                </a:ext>
              </a:extLst>
            </p:cNvPr>
            <p:cNvSpPr/>
            <p:nvPr/>
          </p:nvSpPr>
          <p:spPr>
            <a:xfrm rot="16200000">
              <a:off x="1535338" y="1811762"/>
              <a:ext cx="372322" cy="5933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1620"/>
            </a:p>
          </p:txBody>
        </p:sp>
        <p:sp>
          <p:nvSpPr>
            <p:cNvPr id="19" name="Arrow: Right 4">
              <a:extLst>
                <a:ext uri="{FF2B5EF4-FFF2-40B4-BE49-F238E27FC236}">
                  <a16:creationId xmlns="" xmlns:a16="http://schemas.microsoft.com/office/drawing/2014/main" id="{8DDEF01E-57F0-41C8-89F7-0F0AB6CF5A0F}"/>
                </a:ext>
              </a:extLst>
            </p:cNvPr>
            <p:cNvSpPr txBox="1"/>
            <p:nvPr/>
          </p:nvSpPr>
          <p:spPr>
            <a:xfrm rot="16200000">
              <a:off x="1591187" y="1986273"/>
              <a:ext cx="260625" cy="3559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00125">
                <a:lnSpc>
                  <a:spcPct val="90000"/>
                </a:lnSpc>
                <a:spcBef>
                  <a:spcPct val="0"/>
                </a:spcBef>
                <a:spcAft>
                  <a:spcPct val="35000"/>
                </a:spcAft>
              </a:pPr>
              <a:endParaRPr lang="en-US" sz="2250"/>
            </a:p>
          </p:txBody>
        </p:sp>
      </p:grpSp>
      <p:grpSp>
        <p:nvGrpSpPr>
          <p:cNvPr id="20" name="Group 19">
            <a:extLst>
              <a:ext uri="{FF2B5EF4-FFF2-40B4-BE49-F238E27FC236}">
                <a16:creationId xmlns="" xmlns:a16="http://schemas.microsoft.com/office/drawing/2014/main" id="{DD82F300-2389-4004-B50D-B51A19B78937}"/>
              </a:ext>
            </a:extLst>
          </p:cNvPr>
          <p:cNvGrpSpPr/>
          <p:nvPr/>
        </p:nvGrpSpPr>
        <p:grpSpPr>
          <a:xfrm>
            <a:off x="64117" y="742027"/>
            <a:ext cx="1718123" cy="1625243"/>
            <a:chOff x="848981" y="1596"/>
            <a:chExt cx="1745036" cy="1745036"/>
          </a:xfrm>
        </p:grpSpPr>
        <p:sp>
          <p:nvSpPr>
            <p:cNvPr id="21" name="Oval 20">
              <a:extLst>
                <a:ext uri="{FF2B5EF4-FFF2-40B4-BE49-F238E27FC236}">
                  <a16:creationId xmlns="" xmlns:a16="http://schemas.microsoft.com/office/drawing/2014/main" id="{9E3C6CB9-D5C9-46A1-A3AF-78E19DF78BA5}"/>
                </a:ext>
              </a:extLst>
            </p:cNvPr>
            <p:cNvSpPr/>
            <p:nvPr/>
          </p:nvSpPr>
          <p:spPr>
            <a:xfrm>
              <a:off x="848981" y="1596"/>
              <a:ext cx="1745036" cy="174503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22" name="Oval 4">
              <a:extLst>
                <a:ext uri="{FF2B5EF4-FFF2-40B4-BE49-F238E27FC236}">
                  <a16:creationId xmlns="" xmlns:a16="http://schemas.microsoft.com/office/drawing/2014/main" id="{95AF7219-5C3D-480B-B127-4769BD9860D6}"/>
                </a:ext>
              </a:extLst>
            </p:cNvPr>
            <p:cNvSpPr txBox="1"/>
            <p:nvPr/>
          </p:nvSpPr>
          <p:spPr>
            <a:xfrm>
              <a:off x="912304" y="179341"/>
              <a:ext cx="1489481" cy="12339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r>
                <a:rPr lang="en-US" dirty="0"/>
                <a:t>Profit motives</a:t>
              </a:r>
            </a:p>
          </p:txBody>
        </p:sp>
      </p:grpSp>
      <p:grpSp>
        <p:nvGrpSpPr>
          <p:cNvPr id="23" name="Group 22">
            <a:extLst>
              <a:ext uri="{FF2B5EF4-FFF2-40B4-BE49-F238E27FC236}">
                <a16:creationId xmlns="" xmlns:a16="http://schemas.microsoft.com/office/drawing/2014/main" id="{18C5674C-1435-4012-9A7C-DD97884F2D78}"/>
              </a:ext>
            </a:extLst>
          </p:cNvPr>
          <p:cNvGrpSpPr/>
          <p:nvPr/>
        </p:nvGrpSpPr>
        <p:grpSpPr>
          <a:xfrm rot="16200000">
            <a:off x="1700370" y="2531344"/>
            <a:ext cx="533981" cy="335090"/>
            <a:chOff x="1424843" y="1922257"/>
            <a:chExt cx="593312" cy="372322"/>
          </a:xfrm>
        </p:grpSpPr>
        <p:sp>
          <p:nvSpPr>
            <p:cNvPr id="24" name="Arrow: Right 23">
              <a:extLst>
                <a:ext uri="{FF2B5EF4-FFF2-40B4-BE49-F238E27FC236}">
                  <a16:creationId xmlns="" xmlns:a16="http://schemas.microsoft.com/office/drawing/2014/main" id="{1396BD49-0492-4139-A05F-A7F094FC8580}"/>
                </a:ext>
              </a:extLst>
            </p:cNvPr>
            <p:cNvSpPr/>
            <p:nvPr/>
          </p:nvSpPr>
          <p:spPr>
            <a:xfrm rot="16200000">
              <a:off x="1535338" y="1811762"/>
              <a:ext cx="372322" cy="5933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1620"/>
            </a:p>
          </p:txBody>
        </p:sp>
        <p:sp>
          <p:nvSpPr>
            <p:cNvPr id="25" name="Arrow: Right 4">
              <a:extLst>
                <a:ext uri="{FF2B5EF4-FFF2-40B4-BE49-F238E27FC236}">
                  <a16:creationId xmlns="" xmlns:a16="http://schemas.microsoft.com/office/drawing/2014/main" id="{FE1790F0-FC73-4306-9D69-0D1E30313692}"/>
                </a:ext>
              </a:extLst>
            </p:cNvPr>
            <p:cNvSpPr txBox="1"/>
            <p:nvPr/>
          </p:nvSpPr>
          <p:spPr>
            <a:xfrm rot="16200000">
              <a:off x="1591187" y="1986273"/>
              <a:ext cx="260625" cy="3559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00125">
                <a:lnSpc>
                  <a:spcPct val="90000"/>
                </a:lnSpc>
                <a:spcBef>
                  <a:spcPct val="0"/>
                </a:spcBef>
                <a:spcAft>
                  <a:spcPct val="35000"/>
                </a:spcAft>
              </a:pPr>
              <a:endParaRPr lang="en-US" sz="2250"/>
            </a:p>
          </p:txBody>
        </p:sp>
      </p:grpSp>
      <p:grpSp>
        <p:nvGrpSpPr>
          <p:cNvPr id="26" name="Group 25">
            <a:extLst>
              <a:ext uri="{FF2B5EF4-FFF2-40B4-BE49-F238E27FC236}">
                <a16:creationId xmlns="" xmlns:a16="http://schemas.microsoft.com/office/drawing/2014/main" id="{8290CB44-88B5-4800-B245-EB8C7ADF86E2}"/>
              </a:ext>
            </a:extLst>
          </p:cNvPr>
          <p:cNvGrpSpPr/>
          <p:nvPr/>
        </p:nvGrpSpPr>
        <p:grpSpPr>
          <a:xfrm rot="16200000">
            <a:off x="1744102" y="3473175"/>
            <a:ext cx="533981" cy="335090"/>
            <a:chOff x="1424843" y="1922257"/>
            <a:chExt cx="593312" cy="372322"/>
          </a:xfrm>
        </p:grpSpPr>
        <p:sp>
          <p:nvSpPr>
            <p:cNvPr id="27" name="Arrow: Right 26">
              <a:extLst>
                <a:ext uri="{FF2B5EF4-FFF2-40B4-BE49-F238E27FC236}">
                  <a16:creationId xmlns="" xmlns:a16="http://schemas.microsoft.com/office/drawing/2014/main" id="{1C521D65-77BC-4EFB-A16D-3E33A1EB7315}"/>
                </a:ext>
              </a:extLst>
            </p:cNvPr>
            <p:cNvSpPr/>
            <p:nvPr/>
          </p:nvSpPr>
          <p:spPr>
            <a:xfrm rot="16200000">
              <a:off x="1535338" y="1811762"/>
              <a:ext cx="372322" cy="5933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1620"/>
            </a:p>
          </p:txBody>
        </p:sp>
        <p:sp>
          <p:nvSpPr>
            <p:cNvPr id="28" name="Arrow: Right 4">
              <a:extLst>
                <a:ext uri="{FF2B5EF4-FFF2-40B4-BE49-F238E27FC236}">
                  <a16:creationId xmlns="" xmlns:a16="http://schemas.microsoft.com/office/drawing/2014/main" id="{77D33E92-3E8C-4949-BADB-3241C9A57D6B}"/>
                </a:ext>
              </a:extLst>
            </p:cNvPr>
            <p:cNvSpPr txBox="1"/>
            <p:nvPr/>
          </p:nvSpPr>
          <p:spPr>
            <a:xfrm rot="16200000">
              <a:off x="1591187" y="1986273"/>
              <a:ext cx="260625" cy="3559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00125">
                <a:lnSpc>
                  <a:spcPct val="90000"/>
                </a:lnSpc>
                <a:spcBef>
                  <a:spcPct val="0"/>
                </a:spcBef>
                <a:spcAft>
                  <a:spcPct val="35000"/>
                </a:spcAft>
              </a:pPr>
              <a:endParaRPr lang="en-US" sz="2250"/>
            </a:p>
          </p:txBody>
        </p:sp>
      </p:grpSp>
      <p:grpSp>
        <p:nvGrpSpPr>
          <p:cNvPr id="29" name="Group 28">
            <a:extLst>
              <a:ext uri="{FF2B5EF4-FFF2-40B4-BE49-F238E27FC236}">
                <a16:creationId xmlns="" xmlns:a16="http://schemas.microsoft.com/office/drawing/2014/main" id="{BF7DDC64-0B7F-4B9B-80FD-5AAC8163DB53}"/>
              </a:ext>
            </a:extLst>
          </p:cNvPr>
          <p:cNvGrpSpPr/>
          <p:nvPr/>
        </p:nvGrpSpPr>
        <p:grpSpPr>
          <a:xfrm rot="5400000">
            <a:off x="4278155" y="2905313"/>
            <a:ext cx="533981" cy="335090"/>
            <a:chOff x="1424843" y="1922257"/>
            <a:chExt cx="593312" cy="372322"/>
          </a:xfrm>
        </p:grpSpPr>
        <p:sp>
          <p:nvSpPr>
            <p:cNvPr id="30" name="Arrow: Right 29">
              <a:extLst>
                <a:ext uri="{FF2B5EF4-FFF2-40B4-BE49-F238E27FC236}">
                  <a16:creationId xmlns="" xmlns:a16="http://schemas.microsoft.com/office/drawing/2014/main" id="{7B20C345-C2E5-4CED-896D-2A997692A71D}"/>
                </a:ext>
              </a:extLst>
            </p:cNvPr>
            <p:cNvSpPr/>
            <p:nvPr/>
          </p:nvSpPr>
          <p:spPr>
            <a:xfrm rot="16200000">
              <a:off x="1535338" y="1811762"/>
              <a:ext cx="372322" cy="5933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sz="1620"/>
            </a:p>
          </p:txBody>
        </p:sp>
        <p:sp>
          <p:nvSpPr>
            <p:cNvPr id="31" name="Arrow: Right 4">
              <a:extLst>
                <a:ext uri="{FF2B5EF4-FFF2-40B4-BE49-F238E27FC236}">
                  <a16:creationId xmlns="" xmlns:a16="http://schemas.microsoft.com/office/drawing/2014/main" id="{1B14F698-F75D-472C-BECF-ED7675DECEE8}"/>
                </a:ext>
              </a:extLst>
            </p:cNvPr>
            <p:cNvSpPr txBox="1"/>
            <p:nvPr/>
          </p:nvSpPr>
          <p:spPr>
            <a:xfrm rot="16200000">
              <a:off x="1591187" y="1986273"/>
              <a:ext cx="260625" cy="3559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00125">
                <a:lnSpc>
                  <a:spcPct val="90000"/>
                </a:lnSpc>
                <a:spcBef>
                  <a:spcPct val="0"/>
                </a:spcBef>
                <a:spcAft>
                  <a:spcPct val="35000"/>
                </a:spcAft>
              </a:pPr>
              <a:endParaRPr lang="en-US" sz="2250"/>
            </a:p>
          </p:txBody>
        </p:sp>
      </p:grpSp>
      <p:sp>
        <p:nvSpPr>
          <p:cNvPr id="32" name="TextBox 31">
            <a:extLst>
              <a:ext uri="{FF2B5EF4-FFF2-40B4-BE49-F238E27FC236}">
                <a16:creationId xmlns="" xmlns:a16="http://schemas.microsoft.com/office/drawing/2014/main" id="{D5D53AD1-E1F9-4680-827F-BE5B1377C745}"/>
              </a:ext>
            </a:extLst>
          </p:cNvPr>
          <p:cNvSpPr txBox="1"/>
          <p:nvPr/>
        </p:nvSpPr>
        <p:spPr>
          <a:xfrm>
            <a:off x="6984995" y="1319147"/>
            <a:ext cx="1303635" cy="480131"/>
          </a:xfrm>
          <a:prstGeom prst="rect">
            <a:avLst/>
          </a:prstGeom>
          <a:noFill/>
        </p:spPr>
        <p:txBody>
          <a:bodyPr wrap="square" rtlCol="0">
            <a:spAutoFit/>
          </a:bodyPr>
          <a:lstStyle/>
          <a:p>
            <a:r>
              <a:rPr lang="en-US" sz="2520" dirty="0"/>
              <a:t>Result</a:t>
            </a:r>
          </a:p>
        </p:txBody>
      </p:sp>
      <p:pic>
        <p:nvPicPr>
          <p:cNvPr id="33" name="Picture 32">
            <a:extLst>
              <a:ext uri="{FF2B5EF4-FFF2-40B4-BE49-F238E27FC236}">
                <a16:creationId xmlns="" xmlns:a16="http://schemas.microsoft.com/office/drawing/2014/main" id="{0AD1E69F-6C43-4C6B-B6CC-DEEEFF395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2564284"/>
            <a:ext cx="3965346" cy="2575000"/>
          </a:xfrm>
          <a:prstGeom prst="rect">
            <a:avLst/>
          </a:prstGeom>
        </p:spPr>
      </p:pic>
      <p:sp>
        <p:nvSpPr>
          <p:cNvPr id="34" name="TextBox 33">
            <a:extLst>
              <a:ext uri="{FF2B5EF4-FFF2-40B4-BE49-F238E27FC236}">
                <a16:creationId xmlns="" xmlns:a16="http://schemas.microsoft.com/office/drawing/2014/main" id="{80EDCDAD-0D64-4847-AE40-8A7945B28172}"/>
              </a:ext>
            </a:extLst>
          </p:cNvPr>
          <p:cNvSpPr txBox="1"/>
          <p:nvPr/>
        </p:nvSpPr>
        <p:spPr>
          <a:xfrm>
            <a:off x="-11682" y="4427454"/>
            <a:ext cx="912509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atin typeface="Times New Roman" panose="02020603050405020304" pitchFamily="18" charset="0"/>
                <a:cs typeface="Times New Roman" panose="02020603050405020304" pitchFamily="18" charset="0"/>
              </a:rPr>
              <a:t>The dilemma is :  </a:t>
            </a:r>
            <a:r>
              <a:rPr lang="en-US" sz="2000" dirty="0">
                <a:latin typeface="Times New Roman" panose="02020603050405020304" pitchFamily="18" charset="0"/>
                <a:cs typeface="Times New Roman" panose="02020603050405020304" pitchFamily="18" charset="0"/>
              </a:rPr>
              <a:t>whether the companies should have spent more money to ensure the worker’s safety and fairness."</a:t>
            </a:r>
          </a:p>
        </p:txBody>
      </p:sp>
    </p:spTree>
    <p:extLst>
      <p:ext uri="{BB962C8B-B14F-4D97-AF65-F5344CB8AC3E}">
        <p14:creationId xmlns:p14="http://schemas.microsoft.com/office/powerpoint/2010/main" val="339319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56 0.05361 L -0.00656 0.05389 C 0.00031 0.01806 -0.00312 0.03167 0.0025 0.01167 C 0.00453 -0.00333 0.00156 0.01528 0.0061 -0.0025 C 0.00656 -0.00472 0.00656 -0.00694 0.00703 -0.00917 C 0.00735 -0.01139 0.00813 -0.01333 0.00875 -0.01556 C 0.00906 -0.01806 0.00922 -0.02083 0.00969 -0.02333 C 0.01047 -0.02806 0.0125 -0.03611 0.01422 -0.03972 C 0.015 -0.04111 0.0161 -0.04139 0.01688 -0.04278 C 0.02531 -0.05778 0.01563 -0.04389 0.02406 -0.06056 C 0.02531 -0.06306 0.02735 -0.06444 0.0286 -0.06694 C 0.02938 -0.06833 0.02969 -0.07028 0.03047 -0.07167 C 0.03125 -0.07333 0.03235 -0.07361 0.03313 -0.07472 C 0.03406 -0.07639 0.03469 -0.07861 0.03594 -0.07972 C 0.03797 -0.08167 0.04313 -0.08306 0.04578 -0.08444 C 0.0575 -0.09111 0.05 -0.08833 0.06031 -0.09111 C 0.06125 -0.09194 0.06203 -0.09389 0.06297 -0.09417 C 0.06531 -0.09528 0.08047 -0.09722 0.0811 -0.0975 C 0.09531 -0.0925 0.10125 -0.08917 0.1136 -0.08778 L 0.1461 -0.08444 C 0.15188 -0.08194 0.1575 -0.07861 0.16328 -0.07639 C 0.1675 -0.07528 0.17172 -0.07583 0.1761 -0.07472 C 0.18078 -0.07417 0.18563 -0.07306 0.19047 -0.07167 C 0.19828 -0.06972 0.2061 -0.06694 0.21391 -0.06528 C 0.22906 -0.06194 0.2386 -0.06167 0.2536 -0.06056 C 0.27375 -0.06167 0.29406 -0.06083 0.31422 -0.06361 C 0.32063 -0.06472 0.32688 -0.06944 0.33313 -0.07167 C 0.34516 -0.07583 0.35735 -0.07917 0.36938 -0.08278 C 0.37469 -0.08444 0.38031 -0.08556 0.38563 -0.08778 C 0.38938 -0.08944 0.39281 -0.09111 0.39641 -0.0925 C 0.41547 -0.09889 0.415 -0.09833 0.43 -0.10056 C 0.43078 -0.10028 0.44031 -0.09778 0.44344 -0.09583 C 0.445 -0.095 0.44641 -0.09361 0.44813 -0.0925 C 0.44891 -0.09111 0.44969 -0.08917 0.45078 -0.08778 C 0.45156 -0.08667 0.45266 -0.08583 0.45344 -0.08444 C 0.45422 -0.08306 0.45438 -0.08111 0.45516 -0.07972 C 0.45781 -0.07583 0.46344 -0.06861 0.46344 -0.06833 C 0.46656 -0.06 0.465 -0.06556 0.46688 -0.05083 L 0.46781 -0.04444 C 0.46906 -0.02389 0.46844 -0.02472 0.47328 -0.00083 C 0.47656 0.015 0.4811 0.03056 0.48313 0.04722 L 0.48688 0.07611 C 0.48844 0.13583 0.48875 0.12972 0.48594 0.21722 C 0.485 0.2475 0.48235 0.24889 0.47969 0.27667 C 0.47625 0.30861 0.47719 0.31444 0.47516 0.3475 C 0.47438 0.35917 0.47328 0.37111 0.47235 0.38278 C 0.47328 0.4325 0.47406 0.4825 0.47516 0.53222 C 0.47531 0.5375 0.47563 0.54278 0.4761 0.54778 C 0.4761 0.55028 0.47688 0.55222 0.47688 0.55472 C 0.47703 0.55944 0.47688 0.56417 0.47688 0.56889 " pathEditMode="relative" rAng="0" ptsTypes="AAAAAAAAAAAAAAAAAAAAAAAAAAAAAAAAAAAAAAAAAAAAAAAAAA">
                                      <p:cBhvr>
                                        <p:cTn id="6" dur="2000" fill="hold"/>
                                        <p:tgtEl>
                                          <p:spTgt spid="14"/>
                                        </p:tgtEl>
                                        <p:attrNameLst>
                                          <p:attrName>ppt_x</p:attrName>
                                          <p:attrName>ppt_y</p:attrName>
                                        </p:attrNameLst>
                                      </p:cBhvr>
                                      <p:rCtr x="24719" y="18056"/>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4047 0.03083 L 0.04047 0.03111 C 0.04188 0.0225 0.04297 0.01361 0.04485 0.00583 C 0.04579 0.00222 0.04735 -0.00083 0.04844 -0.00389 C 0.05063 -0.01083 0.05235 -0.01806 0.05485 -0.02444 C 0.05766 -0.03222 0.06251 -0.03806 0.06469 -0.04667 C 0.0661 -0.0525 0.06704 -0.05889 0.06922 -0.06417 C 0.07094 -0.06889 0.07391 -0.07222 0.07626 -0.07667 C 0.08766 -0.09833 0.08547 -0.09917 0.0961 -0.11167 C 0.09797 -0.11389 0.10032 -0.11556 0.10235 -0.11833 C 0.10485 -0.12083 0.10719 -0.12417 0.10954 -0.12722 C 0.11485 -0.13389 0.11891 -0.13778 0.12485 -0.14306 C 0.13797 -0.15472 0.14438 -0.15667 0.16079 -0.16694 C 0.20407 -0.19361 0.13422 -0.15139 0.19141 -0.18417 C 0.21719 -0.19917 0.23047 -0.21 0.25954 -0.22389 L 0.29016 -0.23806 L 0.30719 -0.24611 L 0.34313 -0.26361 C 0.35001 -0.26528 0.35688 -0.26722 0.36376 -0.26972 C 0.37047 -0.27194 0.37672 -0.27583 0.3836 -0.27778 C 0.39047 -0.28 0.39735 -0.28111 0.40407 -0.28222 L 0.53079 -0.28111 C 0.54157 -0.28083 0.56235 -0.2775 0.57219 -0.27611 C 0.57797 -0.27444 0.58344 -0.27222 0.58922 -0.27139 C 0.59641 -0.27 0.6036 -0.27028 0.61079 -0.26972 C 0.61563 -0.26917 0.62047 -0.26861 0.62516 -0.26806 C 0.65782 -0.25861 0.63704 -0.26861 0.65407 -0.25556 C 0.66016 -0.25056 0.66047 -0.2525 0.66563 -0.24611 C 0.66938 -0.24139 0.67297 -0.23556 0.67547 -0.22861 C 0.67704 -0.22472 0.67751 -0.21972 0.67907 -0.21583 C 0.68032 -0.21278 0.68251 -0.21111 0.68344 -0.20806 C 0.68563 -0.20194 0.68704 -0.195 0.68891 -0.18917 C 0.6961 -0.16556 0.69376 -0.17861 0.70157 -0.14972 C 0.70391 -0.14056 0.70563 -0.13139 0.70782 -0.1225 C 0.71001 -0.11361 0.71282 -0.10472 0.71501 -0.09583 C 0.71719 -0.08583 0.7186 -0.07583 0.72032 -0.06556 C 0.72282 -0.05194 0.7261 -0.03 0.72766 -0.01667 C 0.72876 -0.005 0.72922 0.00667 0.73032 0.01833 C 0.7311 0.02667 0.73219 0.03417 0.73313 0.04333 C 0.73329 0.05944 0.73344 0.07528 0.73407 0.09083 C 0.73407 0.0975 0.73485 0.10361 0.73485 0.11 C 0.73485 0.13861 0.73422 0.16694 0.73407 0.19528 C 0.73376 0.21222 0.73376 0.22917 0.73313 0.24583 C 0.73251 0.25722 0.73126 0.26833 0.73032 0.27917 C 0.73001 0.30083 0.73016 0.3225 0.72938 0.34417 C 0.72922 0.34667 0.72766 0.35083 0.72766 0.35111 " pathEditMode="relative" rAng="0" ptsTypes="AAAAAAAAAAAAAAAAAAAAAAAAAAAAAAAAAAAAAAAAAAAAAA">
                                      <p:cBhvr>
                                        <p:cTn id="14" dur="2000" fill="hold"/>
                                        <p:tgtEl>
                                          <p:spTgt spid="20"/>
                                        </p:tgtEl>
                                        <p:attrNameLst>
                                          <p:attrName>ppt_x</p:attrName>
                                          <p:attrName>ppt_y</p:attrName>
                                        </p:attrNameLst>
                                      </p:cBhvr>
                                      <p:rCtr x="34719" y="361"/>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4547 0.03667 L 0.04547 0.03694 C 0.04516 0.02417 0.04485 0.01194 0.04469 -0.00028 C 0.04422 -0.01528 0.04407 -0.03028 0.04375 -0.04528 C 0.04313 -0.06083 0.0425 -0.07639 0.04188 -0.09194 C 0.0425 -0.12667 0.04016 -0.16222 0.04375 -0.19639 C 0.05657 -0.32222 0.03657 -0.12167 0.05 -0.27806 C 0.05313 -0.31472 0.05938 -0.35667 0.06625 -0.39056 C 0.0736 -0.42639 0.0836 -0.45778 0.0961 -0.48861 C 0.09922 -0.49639 0.10282 -0.50333 0.10703 -0.50944 C 0.11453 -0.52056 0.13516 -0.54306 0.14391 -0.54972 C 0.17828 -0.575 0.20985 -0.57889 0.24766 -0.59139 C 0.26203 -0.59028 0.27672 -0.58861 0.29125 -0.58833 C 0.30391 -0.58806 0.31657 -0.59 0.32922 -0.59 C 0.34578 -0.59 0.36235 -0.58861 0.37891 -0.58833 L 0.41672 -0.585 C 0.42813 -0.58361 0.43922 -0.58111 0.45032 -0.58028 C 0.465 -0.57889 0.47985 -0.57917 0.49453 -0.57861 L 0.5425 -0.57528 L 0.57953 -0.57361 C 0.58969 -0.57278 0.6 -0.57194 0.61 -0.57056 C 0.62328 -0.56833 0.6361 -0.565 0.64922 -0.5625 C 0.65282 -0.56194 0.65641 -0.56139 0.66 -0.56083 C 0.66844 -0.55611 0.68453 -0.54806 0.6925 -0.54 C 0.69688 -0.53583 0.70063 -0.53 0.70422 -0.52389 C 0.71297 -0.50944 0.72188 -0.49 0.72688 -0.47083 C 0.73219 -0.45056 0.73766 -0.41944 0.74047 -0.39556 C 0.74141 -0.38639 0.74219 -0.37722 0.74313 -0.36806 C 0.74391 -0.34139 0.745 -0.305 0.745 -0.27972 C 0.745 -0.23889 0.74453 -0.19722 0.74407 -0.15611 C 0.74391 -0.14222 0.74344 -0.12833 0.74313 -0.11444 C 0.74282 -0.10194 0.7425 -0.08694 0.74141 -0.07417 C 0.74 -0.05944 0.73688 -0.03806 0.73407 -0.02611 L 0.73141 -0.015 C 0.7311 -0.01167 0.73078 -0.00833 0.73047 -0.00528 C 0.73016 -0.0025 0.72953 0.00028 0.72953 0.00306 C 0.72844 0.01528 0.73016 0.01139 0.72782 0.01556 " pathEditMode="relative" rAng="0" ptsTypes="AAAAAAAAAAAAAAAAAAAAAAAAAAAAAAAAAAAAA">
                                      <p:cBhvr>
                                        <p:cTn id="22" dur="2000" fill="hold"/>
                                        <p:tgtEl>
                                          <p:spTgt spid="8"/>
                                        </p:tgtEl>
                                        <p:attrNameLst>
                                          <p:attrName>ppt_x</p:attrName>
                                          <p:attrName>ppt_y</p:attrName>
                                        </p:attrNameLst>
                                      </p:cBhvr>
                                      <p:rCtr x="34781" y="-31389"/>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1094 -0.13056 L 0.01094 -0.13056 C 0.01701 -0.1321 0.02344 -0.13272 0.02951 -0.13488 C 0.03663 -0.13735 0.04358 -0.14105 0.05069 -0.14352 C 0.06406 -0.14815 0.06944 -0.14877 0.08073 -0.15062 C 0.08976 -0.14969 0.09878 -0.15031 0.10764 -0.14784 C 0.11163 -0.14692 0.1151 -0.1429 0.11892 -0.14074 C 0.12118 -0.13951 0.12344 -0.1392 0.12552 -0.13766 C 0.12778 -0.13611 0.12986 -0.13364 0.13194 -0.1321 C 0.13576 -0.12902 0.13976 -0.12655 0.1434 -0.12346 C 0.14705 -0.12006 0.15035 -0.11513 0.15399 -0.11173 C 0.15608 -0.10988 0.15851 -0.10957 0.16042 -0.10741 C 0.18229 -0.08457 0.16493 -0.09939 0.18489 -0.07408 C 0.19514 -0.06111 0.20798 -0.04877 0.21649 -0.03087 C 0.22587 -0.01142 0.2441 0.0321 0.24826 0.05 L 0.26042 0.10216 C 0.26233 0.12129 0.26319 0.14105 0.26614 0.15987 C 0.26788 0.17006 0.26944 0.18024 0.27101 0.19043 C 0.27222 0.19815 0.27309 0.20586 0.2743 0.21358 C 0.27552 0.22068 0.27708 0.22777 0.2783 0.23518 C 0.28212 0.29691 0.28038 0.27068 0.28333 0.31327 C 0.28264 0.33148 0.28212 0.34969 0.2816 0.36821 C 0.28125 0.37932 0.2816 0.39043 0.28073 0.40123 C 0.28038 0.4074 0.27847 0.41265 0.2783 0.41882 C 0.2776 0.45154 0.2783 0.48426 0.2783 0.51697 L 0.28003 0.5287 L 0.28003 0.5287 L 0.28003 0.5287 " pathEditMode="relative" ptsTypes="AAAAAAAAAAAAAAAAAAAAAAAAAAAA">
                                      <p:cBhvr>
                                        <p:cTn id="30" dur="2000" fill="hold"/>
                                        <p:tgtEl>
                                          <p:spTgt spid="11"/>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i="0" kern="1200" dirty="0">
                <a:cs typeface="Times New Roman" panose="02020603050405020304" pitchFamily="18" charset="0"/>
              </a:rPr>
              <a:t>Resolving The Ethical Dilemma</a:t>
            </a:r>
            <a:endParaRPr lang="ko-KR" altLang="en-US" dirty="0">
              <a:cs typeface="Times New Roman" panose="02020603050405020304" pitchFamily="18" charset="0"/>
            </a:endParaRPr>
          </a:p>
        </p:txBody>
      </p:sp>
      <p:sp>
        <p:nvSpPr>
          <p:cNvPr id="3" name="Text Placeholder 2"/>
          <p:cNvSpPr>
            <a:spLocks noGrp="1"/>
          </p:cNvSpPr>
          <p:nvPr>
            <p:ph type="body" sz="quarter" idx="11"/>
          </p:nvPr>
        </p:nvSpPr>
        <p:spPr>
          <a:xfrm>
            <a:off x="-97" y="699542"/>
            <a:ext cx="9144000" cy="288032"/>
          </a:xfrm>
        </p:spPr>
        <p:txBody>
          <a:bodyPr/>
          <a:lstStyle/>
          <a:p>
            <a:pPr lvl="0"/>
            <a:r>
              <a:rPr lang="en-US" sz="2000" b="0" i="0" kern="1200">
                <a:solidFill>
                  <a:schemeClr val="tx2"/>
                </a:solidFill>
                <a:latin typeface="Times New Roman" panose="02020603050405020304" pitchFamily="18" charset="0"/>
                <a:cs typeface="Times New Roman" panose="02020603050405020304" pitchFamily="18" charset="0"/>
              </a:rPr>
              <a:t>Four-Step Method</a:t>
            </a:r>
            <a:endParaRPr lang="en-US" altLang="ko-KR" sz="200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1521126"/>
            <a:ext cx="3096344"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b="0" i="0" baseline="0" dirty="0">
                <a:cs typeface="Times New Roman" panose="02020603050405020304" pitchFamily="18" charset="0"/>
              </a:rPr>
              <a:t>Building collapse killed 1,136 workers and injured 2,438.</a:t>
            </a:r>
            <a:endParaRPr lang="en-US" sz="1600" dirty="0">
              <a:cs typeface="Times New Roman" panose="02020603050405020304" pitchFamily="18" charset="0"/>
            </a:endParaRPr>
          </a:p>
        </p:txBody>
      </p:sp>
      <p:sp>
        <p:nvSpPr>
          <p:cNvPr id="12" name="TextBox 11"/>
          <p:cNvSpPr txBox="1"/>
          <p:nvPr/>
        </p:nvSpPr>
        <p:spPr>
          <a:xfrm>
            <a:off x="2987824" y="4224154"/>
            <a:ext cx="3312368"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b="0" i="0" baseline="0" dirty="0">
                <a:cs typeface="Times New Roman" panose="02020603050405020304" pitchFamily="18" charset="0"/>
              </a:rPr>
              <a:t>Factory owners forced workers to return despite evident risks.</a:t>
            </a:r>
            <a:endParaRPr lang="en-US" sz="1600" dirty="0">
              <a:cs typeface="Times New Roman" panose="02020603050405020304" pitchFamily="18" charset="0"/>
            </a:endParaRPr>
          </a:p>
        </p:txBody>
      </p:sp>
      <p:sp>
        <p:nvSpPr>
          <p:cNvPr id="15" name="TextBox 14"/>
          <p:cNvSpPr txBox="1"/>
          <p:nvPr/>
        </p:nvSpPr>
        <p:spPr>
          <a:xfrm>
            <a:off x="5508104" y="1202065"/>
            <a:ext cx="3350640" cy="1015663"/>
          </a:xfrm>
          <a:prstGeom prst="rect">
            <a:avLst/>
          </a:prstGeom>
          <a:noFill/>
        </p:spPr>
        <p:txBody>
          <a:bodyPr wrap="square" rtlCol="0" anchor="ctr">
            <a:spAutoFit/>
          </a:bodyPr>
          <a:lstStyle/>
          <a:p>
            <a:pPr algn="r"/>
            <a:endParaRPr lang="en-US" sz="1600" b="0" i="0" baseline="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0" i="0" baseline="0" dirty="0">
                <a:cs typeface="Times New Roman" panose="02020603050405020304" pitchFamily="18" charset="0"/>
              </a:rPr>
              <a:t>The structure had visible cracks and warnings the day before.</a:t>
            </a:r>
            <a:endParaRPr lang="en-US" sz="1600" dirty="0">
              <a:cs typeface="Times New Roman" panose="02020603050405020304" pitchFamily="18" charset="0"/>
            </a:endParaRPr>
          </a:p>
          <a:p>
            <a:pPr algn="r"/>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ko-KR"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 xmlns:a16="http://schemas.microsoft.com/office/drawing/2014/main" id="{578D641E-5A64-BF40-720B-1455FA1934B9}"/>
              </a:ext>
            </a:extLst>
          </p:cNvPr>
          <p:cNvSpPr/>
          <p:nvPr/>
        </p:nvSpPr>
        <p:spPr>
          <a:xfrm>
            <a:off x="3095739" y="2432220"/>
            <a:ext cx="2952328" cy="1048512"/>
          </a:xfrm>
          <a:prstGeom prst="round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cs typeface="Times New Roman" panose="02020603050405020304" pitchFamily="18" charset="0"/>
              </a:rPr>
              <a:t>Step 1</a:t>
            </a:r>
          </a:p>
          <a:p>
            <a:pPr algn="ctr"/>
            <a:r>
              <a:rPr lang="en-US" b="1" dirty="0">
                <a:solidFill>
                  <a:schemeClr val="tx1">
                    <a:lumMod val="75000"/>
                    <a:lumOff val="25000"/>
                  </a:schemeClr>
                </a:solidFill>
                <a:cs typeface="Times New Roman" panose="02020603050405020304" pitchFamily="18" charset="0"/>
              </a:rPr>
              <a:t>Identify The Facts</a:t>
            </a:r>
          </a:p>
        </p:txBody>
      </p:sp>
      <p:cxnSp>
        <p:nvCxnSpPr>
          <p:cNvPr id="75" name="Connector: Elbow 74">
            <a:extLst>
              <a:ext uri="{FF2B5EF4-FFF2-40B4-BE49-F238E27FC236}">
                <a16:creationId xmlns="" xmlns:a16="http://schemas.microsoft.com/office/drawing/2014/main" id="{E24A47B7-0608-E78E-233C-14FFE7D01FD5}"/>
              </a:ext>
            </a:extLst>
          </p:cNvPr>
          <p:cNvCxnSpPr>
            <a:cxnSpLocks/>
          </p:cNvCxnSpPr>
          <p:nvPr/>
        </p:nvCxnSpPr>
        <p:spPr>
          <a:xfrm rot="10800000">
            <a:off x="2136581" y="2105901"/>
            <a:ext cx="1069021" cy="850575"/>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8" name="Connector: Elbow 77">
            <a:extLst>
              <a:ext uri="{FF2B5EF4-FFF2-40B4-BE49-F238E27FC236}">
                <a16:creationId xmlns="" xmlns:a16="http://schemas.microsoft.com/office/drawing/2014/main" id="{848E90C3-1F16-F5D8-9366-3A1BBA7DED4D}"/>
              </a:ext>
            </a:extLst>
          </p:cNvPr>
          <p:cNvCxnSpPr>
            <a:cxnSpLocks/>
          </p:cNvCxnSpPr>
          <p:nvPr/>
        </p:nvCxnSpPr>
        <p:spPr>
          <a:xfrm flipV="1">
            <a:off x="5938400" y="2187025"/>
            <a:ext cx="1135357" cy="738748"/>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 xmlns:a16="http://schemas.microsoft.com/office/drawing/2014/main" id="{EA4E5F0A-73BF-B742-A423-FD8C479917E2}"/>
              </a:ext>
            </a:extLst>
          </p:cNvPr>
          <p:cNvCxnSpPr>
            <a:cxnSpLocks/>
          </p:cNvCxnSpPr>
          <p:nvPr/>
        </p:nvCxnSpPr>
        <p:spPr>
          <a:xfrm>
            <a:off x="4571903" y="3377397"/>
            <a:ext cx="0" cy="8593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1" name="Picture 10" descr="A person holding a megaphone and standing on his hands&#10;&#10;Description automatically generated">
            <a:extLst>
              <a:ext uri="{FF2B5EF4-FFF2-40B4-BE49-F238E27FC236}">
                <a16:creationId xmlns="" xmlns:a16="http://schemas.microsoft.com/office/drawing/2014/main" id="{DC6B7336-E0E1-D272-C47D-1382D87CF3E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445915" y="3634872"/>
            <a:ext cx="2698085" cy="1508627"/>
          </a:xfrm>
          <a:prstGeom prst="rect">
            <a:avLst/>
          </a:prstGeom>
        </p:spPr>
      </p:pic>
      <p:pic>
        <p:nvPicPr>
          <p:cNvPr id="13" name="Picture 12" descr="A person holding a megaphone and standing on his hands&#10;&#10;Description automatically generated">
            <a:extLst>
              <a:ext uri="{FF2B5EF4-FFF2-40B4-BE49-F238E27FC236}">
                <a16:creationId xmlns="" xmlns:a16="http://schemas.microsoft.com/office/drawing/2014/main" id="{43BA9486-C3E8-31BE-9ACF-3769E3DA706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634871"/>
            <a:ext cx="2698085" cy="1508627"/>
          </a:xfrm>
          <a:prstGeom prst="rect">
            <a:avLst/>
          </a:prstGeom>
        </p:spPr>
      </p:pic>
    </p:spTree>
    <p:extLst>
      <p:ext uri="{BB962C8B-B14F-4D97-AF65-F5344CB8AC3E}">
        <p14:creationId xmlns:p14="http://schemas.microsoft.com/office/powerpoint/2010/main" val="184613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barn(inVertical)">
                                      <p:cBhvr>
                                        <p:cTn id="19" dur="500"/>
                                        <p:tgtEl>
                                          <p:spTgt spid="75"/>
                                        </p:tgtEl>
                                      </p:cBhvr>
                                    </p:animEffect>
                                  </p:childTnLst>
                                </p:cTn>
                              </p:par>
                              <p:par>
                                <p:cTn id="20" presetID="16" presetClass="entr" presetSubtype="21"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barn(inVertical)">
                                      <p:cBhvr>
                                        <p:cTn id="22" dur="500"/>
                                        <p:tgtEl>
                                          <p:spTgt spid="78"/>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barn(inVertical)">
                                      <p:cBhvr>
                                        <p:cTn id="25" dur="500"/>
                                        <p:tgtEl>
                                          <p:spTgt spid="8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9DE1ECA1-9C76-C590-1C7A-14DD5DB50E94}"/>
              </a:ext>
            </a:extLst>
          </p:cNvPr>
          <p:cNvSpPr/>
          <p:nvPr/>
        </p:nvSpPr>
        <p:spPr>
          <a:xfrm>
            <a:off x="2912749" y="2314998"/>
            <a:ext cx="3024336" cy="1012108"/>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lumMod val="75000"/>
                  <a:lumOff val="25000"/>
                </a:schemeClr>
              </a:solidFill>
              <a:cs typeface="Times New Roman" panose="02020603050405020304" pitchFamily="18" charset="0"/>
            </a:endParaRPr>
          </a:p>
          <a:p>
            <a:pPr algn="ctr"/>
            <a:r>
              <a:rPr lang="en-US" sz="1800" b="1" dirty="0">
                <a:solidFill>
                  <a:schemeClr val="tx1">
                    <a:lumMod val="75000"/>
                    <a:lumOff val="25000"/>
                  </a:schemeClr>
                </a:solidFill>
                <a:cs typeface="Times New Roman" panose="02020603050405020304" pitchFamily="18" charset="0"/>
              </a:rPr>
              <a:t>Step 2</a:t>
            </a:r>
          </a:p>
          <a:p>
            <a:pPr algn="ctr"/>
            <a:r>
              <a:rPr lang="en-US" sz="1800" b="1" dirty="0">
                <a:solidFill>
                  <a:schemeClr val="tx1">
                    <a:lumMod val="75000"/>
                    <a:lumOff val="25000"/>
                  </a:schemeClr>
                </a:solidFill>
                <a:cs typeface="Times New Roman" panose="02020603050405020304" pitchFamily="18" charset="0"/>
              </a:rPr>
              <a:t>Define the Ethical Issues</a:t>
            </a:r>
          </a:p>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822D29B0-F529-D3CE-3C2C-46EBE31CC855}"/>
              </a:ext>
            </a:extLst>
          </p:cNvPr>
          <p:cNvSpPr txBox="1"/>
          <p:nvPr/>
        </p:nvSpPr>
        <p:spPr>
          <a:xfrm>
            <a:off x="683568" y="1374803"/>
            <a:ext cx="3096344" cy="830997"/>
          </a:xfrm>
          <a:prstGeom prst="rect">
            <a:avLst/>
          </a:prstGeom>
          <a:noFill/>
        </p:spPr>
        <p:txBody>
          <a:bodyPr wrap="square" rtlCol="0" anchor="ctr">
            <a:spAutoFit/>
          </a:bodyPr>
          <a:lstStyle/>
          <a:p>
            <a:pPr marL="285750" indent="-285750">
              <a:buFont typeface="Wingdings" panose="05000000000000000000" pitchFamily="2" charset="2"/>
              <a:buChar char="q"/>
            </a:pPr>
            <a:r>
              <a:rPr lang="en-US" sz="1600" dirty="0">
                <a:cs typeface="Times New Roman" panose="02020603050405020304" pitchFamily="18" charset="0"/>
              </a:rPr>
              <a:t>Main Ethical Dilemma</a:t>
            </a:r>
          </a:p>
          <a:p>
            <a:pPr marL="400050" indent="-400050">
              <a:buFont typeface="+mj-lt"/>
              <a:buAutoNum type="romanLcPeriod"/>
            </a:pPr>
            <a:r>
              <a:rPr lang="en-US" sz="1400" dirty="0">
                <a:cs typeface="Times New Roman" panose="02020603050405020304" pitchFamily="18" charset="0"/>
              </a:rPr>
              <a:t> Profit vs Safety </a:t>
            </a:r>
          </a:p>
          <a:p>
            <a:pPr marL="285750" lvl="0"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65D2F492-429E-70B2-D7B6-CC094EA4B58A}"/>
              </a:ext>
            </a:extLst>
          </p:cNvPr>
          <p:cNvSpPr txBox="1"/>
          <p:nvPr/>
        </p:nvSpPr>
        <p:spPr>
          <a:xfrm>
            <a:off x="5995814" y="1338573"/>
            <a:ext cx="3096344" cy="769441"/>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Ethical Principles Violated</a:t>
            </a:r>
          </a:p>
          <a:p>
            <a:pPr marL="400050" lvl="0" indent="-400050">
              <a:buFont typeface="+mj-lt"/>
              <a:buAutoNum type="romanLcPeriod"/>
            </a:pPr>
            <a:r>
              <a:rPr lang="en-US" sz="1400" dirty="0">
                <a:cs typeface="Times New Roman" panose="02020603050405020304" pitchFamily="18" charset="0"/>
              </a:rPr>
              <a:t>Causing harm to workers</a:t>
            </a:r>
          </a:p>
          <a:p>
            <a:pPr marL="400050" indent="-400050">
              <a:buFont typeface="+mj-lt"/>
              <a:buAutoNum type="romanLcPeriod"/>
            </a:pPr>
            <a:r>
              <a:rPr lang="en-US" sz="1400" dirty="0">
                <a:cs typeface="Times New Roman" panose="02020603050405020304" pitchFamily="18" charset="0"/>
              </a:rPr>
              <a:t>Neglected by local authority</a:t>
            </a:r>
          </a:p>
        </p:txBody>
      </p:sp>
      <p:sp>
        <p:nvSpPr>
          <p:cNvPr id="7" name="TextBox 6">
            <a:extLst>
              <a:ext uri="{FF2B5EF4-FFF2-40B4-BE49-F238E27FC236}">
                <a16:creationId xmlns="" xmlns:a16="http://schemas.microsoft.com/office/drawing/2014/main" id="{A23E3CC4-0563-CE7C-DF56-CF871F23FD6A}"/>
              </a:ext>
            </a:extLst>
          </p:cNvPr>
          <p:cNvSpPr txBox="1"/>
          <p:nvPr/>
        </p:nvSpPr>
        <p:spPr>
          <a:xfrm>
            <a:off x="3312115" y="3886894"/>
            <a:ext cx="3096344" cy="98488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Stakeholders Involved</a:t>
            </a:r>
          </a:p>
          <a:p>
            <a:pPr marL="400050" lvl="0" indent="-400050">
              <a:buFont typeface="+mj-lt"/>
              <a:buAutoNum type="romanLcPeriod"/>
            </a:pPr>
            <a:r>
              <a:rPr lang="en-US" sz="1400" dirty="0">
                <a:cs typeface="Times New Roman" panose="02020603050405020304" pitchFamily="18" charset="0"/>
              </a:rPr>
              <a:t>Factory Workers</a:t>
            </a:r>
          </a:p>
          <a:p>
            <a:pPr marL="400050" lvl="0" indent="-400050">
              <a:buFont typeface="+mj-lt"/>
              <a:buAutoNum type="romanLcPeriod"/>
            </a:pPr>
            <a:r>
              <a:rPr lang="en-US" sz="1400" dirty="0">
                <a:cs typeface="Times New Roman" panose="02020603050405020304" pitchFamily="18" charset="0"/>
              </a:rPr>
              <a:t>Factory Owners</a:t>
            </a:r>
          </a:p>
          <a:p>
            <a:pPr marL="400050" lvl="0" indent="-400050">
              <a:buFont typeface="+mj-lt"/>
              <a:buAutoNum type="romanLcPeriod"/>
            </a:pPr>
            <a:r>
              <a:rPr lang="en-US" sz="1400" dirty="0">
                <a:cs typeface="Times New Roman" panose="02020603050405020304" pitchFamily="18" charset="0"/>
              </a:rPr>
              <a:t>Local Authorities:</a:t>
            </a:r>
          </a:p>
        </p:txBody>
      </p:sp>
      <p:cxnSp>
        <p:nvCxnSpPr>
          <p:cNvPr id="12" name="Connector: Elbow 11">
            <a:extLst>
              <a:ext uri="{FF2B5EF4-FFF2-40B4-BE49-F238E27FC236}">
                <a16:creationId xmlns="" xmlns:a16="http://schemas.microsoft.com/office/drawing/2014/main" id="{3A7A8E81-BEE0-3220-3926-732A637BAF6A}"/>
              </a:ext>
            </a:extLst>
          </p:cNvPr>
          <p:cNvCxnSpPr>
            <a:cxnSpLocks/>
          </p:cNvCxnSpPr>
          <p:nvPr/>
        </p:nvCxnSpPr>
        <p:spPr>
          <a:xfrm rot="10800000">
            <a:off x="1572933" y="2084999"/>
            <a:ext cx="1439652" cy="726073"/>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Connector: Elbow 15">
            <a:extLst>
              <a:ext uri="{FF2B5EF4-FFF2-40B4-BE49-F238E27FC236}">
                <a16:creationId xmlns="" xmlns:a16="http://schemas.microsoft.com/office/drawing/2014/main" id="{046C43F5-5AC8-308C-89FB-562139699ADE}"/>
              </a:ext>
            </a:extLst>
          </p:cNvPr>
          <p:cNvCxnSpPr>
            <a:cxnSpLocks/>
          </p:cNvCxnSpPr>
          <p:nvPr/>
        </p:nvCxnSpPr>
        <p:spPr>
          <a:xfrm flipV="1">
            <a:off x="5778934" y="2101020"/>
            <a:ext cx="1675842" cy="713038"/>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a:extLst>
              <a:ext uri="{FF2B5EF4-FFF2-40B4-BE49-F238E27FC236}">
                <a16:creationId xmlns="" xmlns:a16="http://schemas.microsoft.com/office/drawing/2014/main" id="{747B4309-4CD3-6A3F-A0B9-CBA1C16B065A}"/>
              </a:ext>
            </a:extLst>
          </p:cNvPr>
          <p:cNvCxnSpPr>
            <a:cxnSpLocks/>
          </p:cNvCxnSpPr>
          <p:nvPr/>
        </p:nvCxnSpPr>
        <p:spPr>
          <a:xfrm>
            <a:off x="4382720" y="3194903"/>
            <a:ext cx="3201" cy="69199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5" name="Picture 14" descr="A person holding a megaphone and standing on his hands&#10;&#10;Description automatically generated">
            <a:extLst>
              <a:ext uri="{FF2B5EF4-FFF2-40B4-BE49-F238E27FC236}">
                <a16:creationId xmlns="" xmlns:a16="http://schemas.microsoft.com/office/drawing/2014/main" id="{11D8BC86-16EE-2664-358F-7419C1D6432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634871"/>
            <a:ext cx="2698085" cy="1508627"/>
          </a:xfrm>
          <a:prstGeom prst="rect">
            <a:avLst/>
          </a:prstGeom>
        </p:spPr>
      </p:pic>
      <p:pic>
        <p:nvPicPr>
          <p:cNvPr id="17" name="Picture 16" descr="A person holding a megaphone and standing on his hands&#10;&#10;Description automatically generated">
            <a:extLst>
              <a:ext uri="{FF2B5EF4-FFF2-40B4-BE49-F238E27FC236}">
                <a16:creationId xmlns="" xmlns:a16="http://schemas.microsoft.com/office/drawing/2014/main" id="{F9A3B6BD-1C63-8D00-7E3F-3E0D4475D29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394073" y="3652754"/>
            <a:ext cx="2698085" cy="1508627"/>
          </a:xfrm>
          <a:prstGeom prst="rect">
            <a:avLst/>
          </a:prstGeom>
        </p:spPr>
      </p:pic>
      <p:sp>
        <p:nvSpPr>
          <p:cNvPr id="18" name="Text Placeholder 1"/>
          <p:cNvSpPr>
            <a:spLocks noGrp="1"/>
          </p:cNvSpPr>
          <p:nvPr>
            <p:ph type="body" sz="quarter" idx="10"/>
          </p:nvPr>
        </p:nvSpPr>
        <p:spPr>
          <a:xfrm>
            <a:off x="0" y="123478"/>
            <a:ext cx="9144000" cy="576064"/>
          </a:xfrm>
        </p:spPr>
        <p:txBody>
          <a:bodyPr/>
          <a:lstStyle/>
          <a:p>
            <a:r>
              <a:rPr lang="en-US" sz="3600" i="0" kern="1200" dirty="0">
                <a:cs typeface="Times New Roman" panose="02020603050405020304" pitchFamily="18" charset="0"/>
              </a:rPr>
              <a:t>Resolving The Ethical Dilemma</a:t>
            </a:r>
            <a:endParaRPr lang="ko-KR" altLang="en-US" dirty="0">
              <a:cs typeface="Times New Roman" panose="02020603050405020304" pitchFamily="18" charset="0"/>
            </a:endParaRPr>
          </a:p>
        </p:txBody>
      </p:sp>
      <p:sp>
        <p:nvSpPr>
          <p:cNvPr id="19" name="Text Placeholder 2"/>
          <p:cNvSpPr>
            <a:spLocks noGrp="1"/>
          </p:cNvSpPr>
          <p:nvPr>
            <p:ph type="body" sz="quarter" idx="11"/>
          </p:nvPr>
        </p:nvSpPr>
        <p:spPr>
          <a:xfrm>
            <a:off x="-97" y="699542"/>
            <a:ext cx="9144000" cy="288032"/>
          </a:xfrm>
        </p:spPr>
        <p:txBody>
          <a:bodyPr/>
          <a:lstStyle/>
          <a:p>
            <a:pPr lvl="0"/>
            <a:r>
              <a:rPr lang="en-US" sz="2000" b="0" i="0" kern="1200">
                <a:solidFill>
                  <a:schemeClr val="tx2"/>
                </a:solidFill>
                <a:latin typeface="Times New Roman" panose="02020603050405020304" pitchFamily="18" charset="0"/>
                <a:cs typeface="Times New Roman" panose="02020603050405020304" pitchFamily="18" charset="0"/>
              </a:rPr>
              <a:t>Four-Step Method</a:t>
            </a:r>
            <a:endParaRPr lang="en-US" altLang="ko-KR"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22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 xmlns:a16="http://schemas.microsoft.com/office/drawing/2014/main" id="{4D08CEAD-54B9-9943-B319-C8277FC79019}"/>
              </a:ext>
            </a:extLst>
          </p:cNvPr>
          <p:cNvSpPr/>
          <p:nvPr/>
        </p:nvSpPr>
        <p:spPr>
          <a:xfrm>
            <a:off x="2986290" y="2571750"/>
            <a:ext cx="3385910" cy="1012108"/>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75000"/>
                    <a:lumOff val="25000"/>
                  </a:schemeClr>
                </a:solidFill>
                <a:cs typeface="Times New Roman" panose="02020603050405020304" pitchFamily="18" charset="0"/>
              </a:rPr>
              <a:t>Step 3</a:t>
            </a:r>
          </a:p>
          <a:p>
            <a:pPr algn="ctr"/>
            <a:r>
              <a:rPr lang="en-US" sz="1800" b="1" dirty="0">
                <a:solidFill>
                  <a:schemeClr val="tx1">
                    <a:lumMod val="75000"/>
                    <a:lumOff val="25000"/>
                  </a:schemeClr>
                </a:solidFill>
                <a:cs typeface="Times New Roman" panose="02020603050405020304" pitchFamily="18" charset="0"/>
              </a:rPr>
              <a:t>Evaluate Alternative Action</a:t>
            </a:r>
            <a:endParaRPr lang="en-US" b="1" dirty="0">
              <a:solidFill>
                <a:schemeClr val="tx1"/>
              </a:solidFill>
              <a:cs typeface="Times New Roman" panose="02020603050405020304" pitchFamily="18" charset="0"/>
            </a:endParaRPr>
          </a:p>
        </p:txBody>
      </p:sp>
      <p:sp>
        <p:nvSpPr>
          <p:cNvPr id="9" name="TextBox 8">
            <a:extLst>
              <a:ext uri="{FF2B5EF4-FFF2-40B4-BE49-F238E27FC236}">
                <a16:creationId xmlns="" xmlns:a16="http://schemas.microsoft.com/office/drawing/2014/main" id="{867CB24D-D826-5C0E-9DA9-479B16C4B922}"/>
              </a:ext>
            </a:extLst>
          </p:cNvPr>
          <p:cNvSpPr txBox="1"/>
          <p:nvPr/>
        </p:nvSpPr>
        <p:spPr>
          <a:xfrm>
            <a:off x="179512" y="1441690"/>
            <a:ext cx="3024336"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Stop production and evacuate workers.</a:t>
            </a:r>
          </a:p>
        </p:txBody>
      </p:sp>
      <p:sp>
        <p:nvSpPr>
          <p:cNvPr id="10" name="TextBox 9">
            <a:extLst>
              <a:ext uri="{FF2B5EF4-FFF2-40B4-BE49-F238E27FC236}">
                <a16:creationId xmlns="" xmlns:a16="http://schemas.microsoft.com/office/drawing/2014/main" id="{CD6DE108-DF68-8CEE-A34F-647EFF94C21F}"/>
              </a:ext>
            </a:extLst>
          </p:cNvPr>
          <p:cNvSpPr txBox="1"/>
          <p:nvPr/>
        </p:nvSpPr>
        <p:spPr>
          <a:xfrm>
            <a:off x="6095712" y="1128688"/>
            <a:ext cx="2940784" cy="830997"/>
          </a:xfrm>
          <a:prstGeom prst="rect">
            <a:avLst/>
          </a:prstGeom>
          <a:noFill/>
        </p:spPr>
        <p:txBody>
          <a:bodyPr wrap="square" rtlCol="0" anchor="ctr">
            <a:spAutoFit/>
          </a:bodyPr>
          <a:lstStyle/>
          <a:p>
            <a:pPr algn="r"/>
            <a:endParaRPr lang="en-US" sz="1600" b="0" i="0" baseline="0" dirty="0">
              <a:cs typeface="Times New Roman" panose="02020603050405020304" pitchFamily="18" charset="0"/>
            </a:endParaRPr>
          </a:p>
          <a:p>
            <a:pPr marL="285750" indent="-285750" algn="just">
              <a:buFont typeface="Wingdings" panose="05000000000000000000" pitchFamily="2" charset="2"/>
              <a:buChar char="q"/>
            </a:pPr>
            <a:r>
              <a:rPr lang="en-US" sz="1600" dirty="0">
                <a:cs typeface="Times New Roman" panose="02020603050405020304" pitchFamily="18" charset="0"/>
              </a:rPr>
              <a:t>Continue operations (what actually happened).</a:t>
            </a:r>
            <a:r>
              <a:rPr lang="en-US" altLang="ko-KR" sz="1200" dirty="0">
                <a:solidFill>
                  <a:schemeClr val="tx1">
                    <a:lumMod val="75000"/>
                    <a:lumOff val="25000"/>
                  </a:schemeClr>
                </a:solidFill>
                <a:cs typeface="Times New Roman" panose="02020603050405020304" pitchFamily="18" charset="0"/>
              </a:rPr>
              <a:t>  </a:t>
            </a:r>
            <a:endParaRPr lang="ko-KR" altLang="en-US" sz="1200" dirty="0">
              <a:solidFill>
                <a:schemeClr val="tx1">
                  <a:lumMod val="75000"/>
                  <a:lumOff val="25000"/>
                </a:schemeClr>
              </a:solidFill>
              <a:cs typeface="Times New Roman" panose="02020603050405020304" pitchFamily="18" charset="0"/>
            </a:endParaRPr>
          </a:p>
        </p:txBody>
      </p:sp>
      <p:sp>
        <p:nvSpPr>
          <p:cNvPr id="11" name="TextBox 10">
            <a:extLst>
              <a:ext uri="{FF2B5EF4-FFF2-40B4-BE49-F238E27FC236}">
                <a16:creationId xmlns="" xmlns:a16="http://schemas.microsoft.com/office/drawing/2014/main" id="{AD5AFA2B-794E-5E0F-0533-74CFF2E58182}"/>
              </a:ext>
            </a:extLst>
          </p:cNvPr>
          <p:cNvSpPr txBox="1"/>
          <p:nvPr/>
        </p:nvSpPr>
        <p:spPr>
          <a:xfrm>
            <a:off x="179512" y="4195923"/>
            <a:ext cx="2584296"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Strengthen international oversight.</a:t>
            </a:r>
          </a:p>
        </p:txBody>
      </p:sp>
      <p:sp>
        <p:nvSpPr>
          <p:cNvPr id="12" name="TextBox 11">
            <a:extLst>
              <a:ext uri="{FF2B5EF4-FFF2-40B4-BE49-F238E27FC236}">
                <a16:creationId xmlns="" xmlns:a16="http://schemas.microsoft.com/office/drawing/2014/main" id="{88D2E474-229C-32D2-89F2-A72859A0401C}"/>
              </a:ext>
            </a:extLst>
          </p:cNvPr>
          <p:cNvSpPr txBox="1"/>
          <p:nvPr/>
        </p:nvSpPr>
        <p:spPr>
          <a:xfrm>
            <a:off x="6409519" y="4195922"/>
            <a:ext cx="2310405"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Enforce stricter local governance.</a:t>
            </a:r>
          </a:p>
        </p:txBody>
      </p:sp>
      <p:cxnSp>
        <p:nvCxnSpPr>
          <p:cNvPr id="6" name="Connector: Elbow 5">
            <a:extLst>
              <a:ext uri="{FF2B5EF4-FFF2-40B4-BE49-F238E27FC236}">
                <a16:creationId xmlns="" xmlns:a16="http://schemas.microsoft.com/office/drawing/2014/main" id="{A095CEC4-B7EA-3839-BD3F-A903CBD9A9DC}"/>
              </a:ext>
            </a:extLst>
          </p:cNvPr>
          <p:cNvCxnSpPr>
            <a:cxnSpLocks/>
            <a:endCxn id="9" idx="2"/>
          </p:cNvCxnSpPr>
          <p:nvPr/>
        </p:nvCxnSpPr>
        <p:spPr>
          <a:xfrm rot="10800000">
            <a:off x="1691680" y="2026466"/>
            <a:ext cx="1447010" cy="1203743"/>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Connector: Elbow 13">
            <a:extLst>
              <a:ext uri="{FF2B5EF4-FFF2-40B4-BE49-F238E27FC236}">
                <a16:creationId xmlns="" xmlns:a16="http://schemas.microsoft.com/office/drawing/2014/main" id="{0D68BACC-6F41-6420-AC5F-3FF9ECC5D34C}"/>
              </a:ext>
            </a:extLst>
          </p:cNvPr>
          <p:cNvCxnSpPr/>
          <p:nvPr/>
        </p:nvCxnSpPr>
        <p:spPr>
          <a:xfrm flipV="1">
            <a:off x="6264551" y="2120344"/>
            <a:ext cx="1204209" cy="1118119"/>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0" name="Connector: Elbow 69">
            <a:extLst>
              <a:ext uri="{FF2B5EF4-FFF2-40B4-BE49-F238E27FC236}">
                <a16:creationId xmlns="" xmlns:a16="http://schemas.microsoft.com/office/drawing/2014/main" id="{23D2CC31-20C9-C7A1-8021-7BC43A1A7741}"/>
              </a:ext>
            </a:extLst>
          </p:cNvPr>
          <p:cNvCxnSpPr>
            <a:cxnSpLocks/>
            <a:stCxn id="8" idx="2"/>
            <a:endCxn id="11" idx="3"/>
          </p:cNvCxnSpPr>
          <p:nvPr/>
        </p:nvCxnSpPr>
        <p:spPr>
          <a:xfrm rot="5400000">
            <a:off x="3269301" y="3078366"/>
            <a:ext cx="904453" cy="1915437"/>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3" name="Connector: Elbow 72">
            <a:extLst>
              <a:ext uri="{FF2B5EF4-FFF2-40B4-BE49-F238E27FC236}">
                <a16:creationId xmlns="" xmlns:a16="http://schemas.microsoft.com/office/drawing/2014/main" id="{FED8450F-CEA7-5450-EBF8-8816AFD28E5D}"/>
              </a:ext>
            </a:extLst>
          </p:cNvPr>
          <p:cNvCxnSpPr>
            <a:cxnSpLocks/>
            <a:stCxn id="8" idx="2"/>
            <a:endCxn id="12" idx="1"/>
          </p:cNvCxnSpPr>
          <p:nvPr/>
        </p:nvCxnSpPr>
        <p:spPr>
          <a:xfrm rot="16200000" flipH="1">
            <a:off x="5092156" y="3170947"/>
            <a:ext cx="904452" cy="1730274"/>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74" name="Picture 73" descr="A person holding a megaphone and standing on his hands&#10;&#10;Description automatically generated">
            <a:extLst>
              <a:ext uri="{FF2B5EF4-FFF2-40B4-BE49-F238E27FC236}">
                <a16:creationId xmlns="" xmlns:a16="http://schemas.microsoft.com/office/drawing/2014/main" id="{2F088F66-EE7F-4543-C27D-93ED37FC558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286331" y="1101864"/>
            <a:ext cx="2628798" cy="1469885"/>
          </a:xfrm>
          <a:prstGeom prst="rect">
            <a:avLst/>
          </a:prstGeom>
        </p:spPr>
      </p:pic>
      <p:sp>
        <p:nvSpPr>
          <p:cNvPr id="15" name="Text Placeholder 1"/>
          <p:cNvSpPr>
            <a:spLocks noGrp="1"/>
          </p:cNvSpPr>
          <p:nvPr>
            <p:ph type="body" sz="quarter" idx="10"/>
          </p:nvPr>
        </p:nvSpPr>
        <p:spPr>
          <a:xfrm>
            <a:off x="0" y="123478"/>
            <a:ext cx="9144000" cy="576064"/>
          </a:xfrm>
        </p:spPr>
        <p:txBody>
          <a:bodyPr/>
          <a:lstStyle/>
          <a:p>
            <a:r>
              <a:rPr lang="en-US" sz="3600" i="0" kern="1200" dirty="0">
                <a:cs typeface="Times New Roman" panose="02020603050405020304" pitchFamily="18" charset="0"/>
              </a:rPr>
              <a:t>Resolving The Ethical Dilemma</a:t>
            </a:r>
            <a:endParaRPr lang="ko-KR" altLang="en-US" dirty="0">
              <a:cs typeface="Times New Roman" panose="02020603050405020304" pitchFamily="18" charset="0"/>
            </a:endParaRPr>
          </a:p>
        </p:txBody>
      </p:sp>
      <p:sp>
        <p:nvSpPr>
          <p:cNvPr id="16" name="Text Placeholder 2"/>
          <p:cNvSpPr>
            <a:spLocks noGrp="1"/>
          </p:cNvSpPr>
          <p:nvPr>
            <p:ph type="body" sz="quarter" idx="11"/>
          </p:nvPr>
        </p:nvSpPr>
        <p:spPr>
          <a:xfrm>
            <a:off x="-97" y="699542"/>
            <a:ext cx="9144000" cy="288032"/>
          </a:xfrm>
        </p:spPr>
        <p:txBody>
          <a:bodyPr/>
          <a:lstStyle/>
          <a:p>
            <a:pPr lvl="0"/>
            <a:r>
              <a:rPr lang="en-US" sz="2000" b="0" i="0" kern="1200">
                <a:solidFill>
                  <a:schemeClr val="tx2"/>
                </a:solidFill>
                <a:latin typeface="Times New Roman" panose="02020603050405020304" pitchFamily="18" charset="0"/>
                <a:cs typeface="Times New Roman" panose="02020603050405020304" pitchFamily="18" charset="0"/>
              </a:rPr>
              <a:t>Four-Step Method</a:t>
            </a:r>
            <a:endParaRPr lang="en-US" altLang="ko-KR"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16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barn(inVertical)">
                                      <p:cBhvr>
                                        <p:cTn id="26" dur="500"/>
                                        <p:tgtEl>
                                          <p:spTgt spid="73"/>
                                        </p:tgtEl>
                                      </p:cBhvr>
                                    </p:animEffect>
                                  </p:childTnLst>
                                </p:cTn>
                              </p:par>
                              <p:par>
                                <p:cTn id="27" presetID="16" presetClass="entr" presetSubtype="21"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FCF18DB6-91B7-3D4A-8BBA-88354889B959}"/>
              </a:ext>
            </a:extLst>
          </p:cNvPr>
          <p:cNvSpPr/>
          <p:nvPr/>
        </p:nvSpPr>
        <p:spPr>
          <a:xfrm>
            <a:off x="2986288" y="2533757"/>
            <a:ext cx="2880321" cy="1012108"/>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75000"/>
                    <a:lumOff val="25000"/>
                  </a:schemeClr>
                </a:solidFill>
                <a:cs typeface="Times New Roman" panose="02020603050405020304" pitchFamily="18" charset="0"/>
              </a:rPr>
              <a:t>Step 4</a:t>
            </a:r>
          </a:p>
          <a:p>
            <a:pPr algn="ctr"/>
            <a:r>
              <a:rPr lang="en-US" sz="1800" b="1" dirty="0">
                <a:solidFill>
                  <a:schemeClr val="tx1">
                    <a:lumMod val="75000"/>
                    <a:lumOff val="25000"/>
                  </a:schemeClr>
                </a:solidFill>
                <a:cs typeface="Times New Roman" panose="02020603050405020304" pitchFamily="18" charset="0"/>
              </a:rPr>
              <a:t>Best Course of Action</a:t>
            </a:r>
            <a:endParaRPr lang="en-US" b="1" dirty="0">
              <a:solidFill>
                <a:schemeClr val="tx1"/>
              </a:solidFill>
              <a:cs typeface="Times New Roman" panose="02020603050405020304" pitchFamily="18" charset="0"/>
            </a:endParaRPr>
          </a:p>
        </p:txBody>
      </p:sp>
      <p:sp>
        <p:nvSpPr>
          <p:cNvPr id="5" name="TextBox 4">
            <a:extLst>
              <a:ext uri="{FF2B5EF4-FFF2-40B4-BE49-F238E27FC236}">
                <a16:creationId xmlns="" xmlns:a16="http://schemas.microsoft.com/office/drawing/2014/main" id="{3562D961-7569-C523-CF09-DD71FD80F782}"/>
              </a:ext>
            </a:extLst>
          </p:cNvPr>
          <p:cNvSpPr txBox="1"/>
          <p:nvPr/>
        </p:nvSpPr>
        <p:spPr>
          <a:xfrm>
            <a:off x="179512" y="1441690"/>
            <a:ext cx="3024336"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Prioritizes worker safety and aligns with ethical principles</a:t>
            </a:r>
            <a:r>
              <a:rPr lang="en-US" sz="16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 xmlns:a16="http://schemas.microsoft.com/office/drawing/2014/main" id="{019094B0-C3B9-263D-4EB9-D3833282AEC8}"/>
              </a:ext>
            </a:extLst>
          </p:cNvPr>
          <p:cNvSpPr txBox="1"/>
          <p:nvPr/>
        </p:nvSpPr>
        <p:spPr>
          <a:xfrm>
            <a:off x="2617715" y="4255129"/>
            <a:ext cx="4042511"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Governments must enforce regulations and provide safety nets for workers.</a:t>
            </a:r>
          </a:p>
        </p:txBody>
      </p:sp>
      <p:cxnSp>
        <p:nvCxnSpPr>
          <p:cNvPr id="16" name="Straight Arrow Connector 15">
            <a:extLst>
              <a:ext uri="{FF2B5EF4-FFF2-40B4-BE49-F238E27FC236}">
                <a16:creationId xmlns="" xmlns:a16="http://schemas.microsoft.com/office/drawing/2014/main" id="{0E6B1B5B-89EF-BA61-31F5-E5639D39718A}"/>
              </a:ext>
            </a:extLst>
          </p:cNvPr>
          <p:cNvCxnSpPr>
            <a:cxnSpLocks/>
          </p:cNvCxnSpPr>
          <p:nvPr/>
        </p:nvCxnSpPr>
        <p:spPr>
          <a:xfrm flipH="1">
            <a:off x="4426449" y="3508081"/>
            <a:ext cx="1" cy="71608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Connector: Elbow 13">
            <a:extLst>
              <a:ext uri="{FF2B5EF4-FFF2-40B4-BE49-F238E27FC236}">
                <a16:creationId xmlns="" xmlns:a16="http://schemas.microsoft.com/office/drawing/2014/main" id="{62C53D10-9D09-05DA-4EB8-FE2AD9C08D22}"/>
              </a:ext>
            </a:extLst>
          </p:cNvPr>
          <p:cNvCxnSpPr>
            <a:cxnSpLocks/>
          </p:cNvCxnSpPr>
          <p:nvPr/>
        </p:nvCxnSpPr>
        <p:spPr>
          <a:xfrm rot="10800000">
            <a:off x="1693214" y="2011664"/>
            <a:ext cx="1366618" cy="1051339"/>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sp>
        <p:nvSpPr>
          <p:cNvPr id="17" name="TextBox 16">
            <a:extLst>
              <a:ext uri="{FF2B5EF4-FFF2-40B4-BE49-F238E27FC236}">
                <a16:creationId xmlns="" xmlns:a16="http://schemas.microsoft.com/office/drawing/2014/main" id="{9F93CD72-5B58-D3DA-3142-04E7A9845113}"/>
              </a:ext>
            </a:extLst>
          </p:cNvPr>
          <p:cNvSpPr txBox="1"/>
          <p:nvPr/>
        </p:nvSpPr>
        <p:spPr>
          <a:xfrm>
            <a:off x="5275132" y="1441690"/>
            <a:ext cx="3769111" cy="584775"/>
          </a:xfrm>
          <a:prstGeom prst="rect">
            <a:avLst/>
          </a:prstGeom>
          <a:noFill/>
        </p:spPr>
        <p:txBody>
          <a:bodyPr wrap="square" rtlCol="0" anchor="ctr">
            <a:spAutoFit/>
          </a:bodyPr>
          <a:lstStyle/>
          <a:p>
            <a:pPr marL="285750" lvl="0" indent="-285750">
              <a:buFont typeface="Wingdings" panose="05000000000000000000" pitchFamily="2" charset="2"/>
              <a:buChar char="q"/>
            </a:pPr>
            <a:r>
              <a:rPr lang="en-US" sz="1600" dirty="0">
                <a:cs typeface="Times New Roman" panose="02020603050405020304" pitchFamily="18" charset="0"/>
              </a:rPr>
              <a:t>Factory owners must ensure compliance with safety standards.</a:t>
            </a:r>
          </a:p>
        </p:txBody>
      </p:sp>
      <p:cxnSp>
        <p:nvCxnSpPr>
          <p:cNvPr id="20" name="Connector: Elbow 19">
            <a:extLst>
              <a:ext uri="{FF2B5EF4-FFF2-40B4-BE49-F238E27FC236}">
                <a16:creationId xmlns="" xmlns:a16="http://schemas.microsoft.com/office/drawing/2014/main" id="{86895A43-808F-D575-3743-FE6B0FA29D21}"/>
              </a:ext>
            </a:extLst>
          </p:cNvPr>
          <p:cNvCxnSpPr>
            <a:cxnSpLocks/>
          </p:cNvCxnSpPr>
          <p:nvPr/>
        </p:nvCxnSpPr>
        <p:spPr>
          <a:xfrm flipV="1">
            <a:off x="5766854" y="2008088"/>
            <a:ext cx="1392834" cy="1051339"/>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pic>
        <p:nvPicPr>
          <p:cNvPr id="21" name="Picture 20" descr="A person holding a megaphone and standing on his hands&#10;&#10;Description automatically generated">
            <a:extLst>
              <a:ext uri="{FF2B5EF4-FFF2-40B4-BE49-F238E27FC236}">
                <a16:creationId xmlns="" xmlns:a16="http://schemas.microsoft.com/office/drawing/2014/main" id="{D6060D7F-A770-102A-219D-95107B42B27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634871"/>
            <a:ext cx="2698085" cy="1508627"/>
          </a:xfrm>
          <a:prstGeom prst="rect">
            <a:avLst/>
          </a:prstGeom>
        </p:spPr>
      </p:pic>
      <p:pic>
        <p:nvPicPr>
          <p:cNvPr id="22" name="Picture 21" descr="A person holding a megaphone and standing on his hands&#10;&#10;Description automatically generated">
            <a:extLst>
              <a:ext uri="{FF2B5EF4-FFF2-40B4-BE49-F238E27FC236}">
                <a16:creationId xmlns="" xmlns:a16="http://schemas.microsoft.com/office/drawing/2014/main" id="{AE2F5012-1E76-DC1C-61EF-20D3025E0B5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445915" y="3625825"/>
            <a:ext cx="2698085" cy="1508627"/>
          </a:xfrm>
          <a:prstGeom prst="rect">
            <a:avLst/>
          </a:prstGeom>
        </p:spPr>
      </p:pic>
      <p:sp>
        <p:nvSpPr>
          <p:cNvPr id="15" name="Text Placeholder 1"/>
          <p:cNvSpPr>
            <a:spLocks noGrp="1"/>
          </p:cNvSpPr>
          <p:nvPr>
            <p:ph type="body" sz="quarter" idx="10"/>
          </p:nvPr>
        </p:nvSpPr>
        <p:spPr>
          <a:xfrm>
            <a:off x="0" y="123478"/>
            <a:ext cx="9144000" cy="576064"/>
          </a:xfrm>
        </p:spPr>
        <p:txBody>
          <a:bodyPr/>
          <a:lstStyle/>
          <a:p>
            <a:r>
              <a:rPr lang="en-US" sz="3600" i="0" kern="1200" dirty="0">
                <a:cs typeface="Times New Roman" panose="02020603050405020304" pitchFamily="18" charset="0"/>
              </a:rPr>
              <a:t>Resolving The Ethical Dilemma</a:t>
            </a:r>
            <a:endParaRPr lang="ko-KR" altLang="en-US" dirty="0">
              <a:cs typeface="Times New Roman" panose="02020603050405020304" pitchFamily="18" charset="0"/>
            </a:endParaRPr>
          </a:p>
        </p:txBody>
      </p:sp>
      <p:sp>
        <p:nvSpPr>
          <p:cNvPr id="18" name="Text Placeholder 2"/>
          <p:cNvSpPr>
            <a:spLocks noGrp="1"/>
          </p:cNvSpPr>
          <p:nvPr>
            <p:ph type="body" sz="quarter" idx="11"/>
          </p:nvPr>
        </p:nvSpPr>
        <p:spPr>
          <a:xfrm>
            <a:off x="-97" y="699542"/>
            <a:ext cx="9144000" cy="288032"/>
          </a:xfrm>
        </p:spPr>
        <p:txBody>
          <a:bodyPr/>
          <a:lstStyle/>
          <a:p>
            <a:pPr lvl="0"/>
            <a:r>
              <a:rPr lang="en-US" sz="2000" b="0" i="0" kern="1200">
                <a:solidFill>
                  <a:schemeClr val="tx2"/>
                </a:solidFill>
                <a:latin typeface="Times New Roman" panose="02020603050405020304" pitchFamily="18" charset="0"/>
                <a:cs typeface="Times New Roman" panose="02020603050405020304" pitchFamily="18" charset="0"/>
              </a:rPr>
              <a:t>Four-Step Method</a:t>
            </a:r>
            <a:endParaRPr lang="en-US" altLang="ko-KR"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5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3768" y="254891"/>
            <a:ext cx="3600400" cy="864096"/>
          </a:xfrm>
        </p:spPr>
        <p:txBody>
          <a:bodyPr/>
          <a:lstStyle/>
          <a:p>
            <a:r>
              <a:rPr lang="en-US" altLang="ko-KR" dirty="0">
                <a:cs typeface="Times New Roman" panose="02020603050405020304" pitchFamily="18" charset="0"/>
              </a:rPr>
              <a:t>Conclusion</a:t>
            </a:r>
          </a:p>
          <a:p>
            <a:endParaRPr lang="en-US" altLang="ko-KR"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 xmlns:a16="http://schemas.microsoft.com/office/drawing/2014/main" id="{9FC635F1-9B01-B0A5-7912-9599EE79417E}"/>
              </a:ext>
            </a:extLst>
          </p:cNvPr>
          <p:cNvSpPr txBox="1"/>
          <p:nvPr/>
        </p:nvSpPr>
        <p:spPr>
          <a:xfrm>
            <a:off x="323528" y="1695051"/>
            <a:ext cx="4320480" cy="193899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Lessons Learned: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dirty="0">
                <a:cs typeface="Times New Roman" panose="02020603050405020304" pitchFamily="18" charset="0"/>
              </a:rPr>
              <a:t>Ethical decision-making must prioritize human </a:t>
            </a:r>
          </a:p>
          <a:p>
            <a:r>
              <a:rPr lang="en-US" sz="1400" dirty="0">
                <a:cs typeface="Times New Roman" panose="02020603050405020304" pitchFamily="18" charset="0"/>
              </a:rPr>
              <a:t>      lives and safety above profits.</a:t>
            </a:r>
          </a:p>
          <a:p>
            <a:endParaRPr lang="en-US" sz="1400" dirty="0">
              <a:cs typeface="Times New Roman" panose="02020603050405020304" pitchFamily="18" charset="0"/>
            </a:endParaRPr>
          </a:p>
          <a:p>
            <a:pPr marL="285750" indent="-285750">
              <a:buFont typeface="Wingdings" panose="05000000000000000000" pitchFamily="2" charset="2"/>
              <a:buChar char="q"/>
            </a:pPr>
            <a:r>
              <a:rPr lang="en-US" sz="1400" dirty="0">
                <a:cs typeface="Times New Roman" panose="02020603050405020304" pitchFamily="18" charset="0"/>
              </a:rPr>
              <a:t>Strengthened governance and global </a:t>
            </a:r>
          </a:p>
          <a:p>
            <a:r>
              <a:rPr lang="en-US" sz="1400" dirty="0">
                <a:cs typeface="Times New Roman" panose="02020603050405020304" pitchFamily="18" charset="0"/>
              </a:rPr>
              <a:t>      accountability is critical to preventing such </a:t>
            </a:r>
          </a:p>
          <a:p>
            <a:r>
              <a:rPr lang="en-US" sz="1400" dirty="0">
                <a:cs typeface="Times New Roman" panose="02020603050405020304" pitchFamily="18" charset="0"/>
              </a:rPr>
              <a:t>      disasters.</a:t>
            </a:r>
          </a:p>
        </p:txBody>
      </p:sp>
      <p:pic>
        <p:nvPicPr>
          <p:cNvPr id="21" name="Picture 20" descr="A close-up of a person's hand holding an object&#10;&#10;Description automatically generated">
            <a:extLst>
              <a:ext uri="{FF2B5EF4-FFF2-40B4-BE49-F238E27FC236}">
                <a16:creationId xmlns="" xmlns:a16="http://schemas.microsoft.com/office/drawing/2014/main" id="{299CFDD3-7181-EC7D-E95E-6B9CBA106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1923678"/>
            <a:ext cx="3960439" cy="2808312"/>
          </a:xfrm>
          <a:prstGeom prst="rect">
            <a:avLst/>
          </a:prstGeom>
        </p:spPr>
      </p:pic>
      <p:pic>
        <p:nvPicPr>
          <p:cNvPr id="51" name="Picture 50" descr="A blue circle with a light bulb and text&#10;&#10;Description automatically generated">
            <a:extLst>
              <a:ext uri="{FF2B5EF4-FFF2-40B4-BE49-F238E27FC236}">
                <a16:creationId xmlns="" xmlns:a16="http://schemas.microsoft.com/office/drawing/2014/main" id="{52B0C100-EFDE-29BA-B527-239A72EBF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771550"/>
            <a:ext cx="1855093" cy="1152128"/>
          </a:xfrm>
          <a:prstGeom prst="rect">
            <a:avLst/>
          </a:prstGeom>
        </p:spPr>
      </p:pic>
      <p:sp>
        <p:nvSpPr>
          <p:cNvPr id="52" name="Arrow: Right 51">
            <a:extLst>
              <a:ext uri="{FF2B5EF4-FFF2-40B4-BE49-F238E27FC236}">
                <a16:creationId xmlns="" xmlns:a16="http://schemas.microsoft.com/office/drawing/2014/main" id="{4EEB4A65-9FCB-84EF-DFC5-F6D2BC759960}"/>
              </a:ext>
            </a:extLst>
          </p:cNvPr>
          <p:cNvSpPr/>
          <p:nvPr/>
        </p:nvSpPr>
        <p:spPr>
          <a:xfrm>
            <a:off x="107504" y="1815666"/>
            <a:ext cx="648072"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7242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0"/>
          <p:cNvSpPr/>
          <p:nvPr/>
        </p:nvSpPr>
        <p:spPr>
          <a:xfrm>
            <a:off x="3637525" y="2333846"/>
            <a:ext cx="381073" cy="37995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11" name="Oval 7"/>
          <p:cNvSpPr/>
          <p:nvPr/>
        </p:nvSpPr>
        <p:spPr>
          <a:xfrm>
            <a:off x="5042255" y="3628592"/>
            <a:ext cx="451934" cy="45193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6075471" y="2094735"/>
            <a:ext cx="2636417" cy="673514"/>
            <a:chOff x="2113657" y="4283314"/>
            <a:chExt cx="3647460" cy="673514"/>
          </a:xfrm>
        </p:grpSpPr>
        <p:sp>
          <p:nvSpPr>
            <p:cNvPr id="13" name="TextBox 12"/>
            <p:cNvSpPr txBox="1"/>
            <p:nvPr/>
          </p:nvSpPr>
          <p:spPr>
            <a:xfrm>
              <a:off x="2113657" y="4679829"/>
              <a:ext cx="3647459" cy="276999"/>
            </a:xfrm>
            <a:prstGeom prst="rect">
              <a:avLst/>
            </a:prstGeom>
            <a:noFill/>
          </p:spPr>
          <p:txBody>
            <a:bodyPr wrap="square" rtlCol="0" anchor="ctr">
              <a:spAutoFit/>
            </a:bodyPr>
            <a:lstStyle/>
            <a:p>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sp>
          <p:nvSpPr>
            <p:cNvPr id="14" name="TextBox 13"/>
            <p:cNvSpPr txBox="1"/>
            <p:nvPr/>
          </p:nvSpPr>
          <p:spPr>
            <a:xfrm>
              <a:off x="2113658" y="4283314"/>
              <a:ext cx="3647459" cy="276999"/>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7" name="TextBox 16"/>
          <p:cNvSpPr txBox="1"/>
          <p:nvPr/>
        </p:nvSpPr>
        <p:spPr>
          <a:xfrm>
            <a:off x="6075472" y="3425469"/>
            <a:ext cx="2636416" cy="276999"/>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395536" y="3821984"/>
            <a:ext cx="2651270"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sp>
        <p:nvSpPr>
          <p:cNvPr id="32" name="TextBox 31">
            <a:extLst>
              <a:ext uri="{FF2B5EF4-FFF2-40B4-BE49-F238E27FC236}">
                <a16:creationId xmlns="" xmlns:a16="http://schemas.microsoft.com/office/drawing/2014/main" id="{C881FDA9-EE05-4BCC-7A2C-23B561FCAF1C}"/>
              </a:ext>
            </a:extLst>
          </p:cNvPr>
          <p:cNvSpPr txBox="1"/>
          <p:nvPr/>
        </p:nvSpPr>
        <p:spPr>
          <a:xfrm>
            <a:off x="336375" y="1635646"/>
            <a:ext cx="4343063" cy="2308324"/>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Call to Action:</a:t>
            </a:r>
          </a:p>
          <a:p>
            <a:pPr marL="285750" indent="-285750">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Advocate for national and global reforms to </a:t>
            </a:r>
          </a:p>
          <a:p>
            <a:r>
              <a:rPr lang="en-US" sz="1400" dirty="0">
                <a:latin typeface="Times New Roman" panose="02020603050405020304" pitchFamily="18" charset="0"/>
                <a:cs typeface="Times New Roman" panose="02020603050405020304" pitchFamily="18" charset="0"/>
              </a:rPr>
              <a:t>      enforce ethical labor practices in the fashion </a:t>
            </a:r>
          </a:p>
          <a:p>
            <a:r>
              <a:rPr lang="en-US" sz="1400" dirty="0">
                <a:latin typeface="Times New Roman" panose="02020603050405020304" pitchFamily="18" charset="0"/>
                <a:cs typeface="Times New Roman" panose="02020603050405020304" pitchFamily="18" charset="0"/>
              </a:rPr>
              <a:t>      industry.</a:t>
            </a:r>
          </a:p>
          <a:p>
            <a:pPr marL="285750" indent="-285750">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Ensure ongoing support for victims and </a:t>
            </a:r>
          </a:p>
          <a:p>
            <a:r>
              <a:rPr lang="en-US" sz="1400" dirty="0">
                <a:latin typeface="Times New Roman" panose="02020603050405020304" pitchFamily="18" charset="0"/>
                <a:cs typeface="Times New Roman" panose="02020603050405020304" pitchFamily="18" charset="0"/>
              </a:rPr>
              <a:t>      implement preventive measures to secure safer     </a:t>
            </a:r>
          </a:p>
          <a:p>
            <a:r>
              <a:rPr lang="en-US" sz="1400" dirty="0">
                <a:latin typeface="Times New Roman" panose="02020603050405020304" pitchFamily="18" charset="0"/>
                <a:cs typeface="Times New Roman" panose="02020603050405020304" pitchFamily="18" charset="0"/>
              </a:rPr>
              <a:t>      working Environments.</a:t>
            </a:r>
          </a:p>
          <a:p>
            <a:endParaRPr lang="en-US" sz="1400" b="1" dirty="0">
              <a:latin typeface="Times New Roman" panose="02020603050405020304" pitchFamily="18" charset="0"/>
              <a:cs typeface="Times New Roman" panose="02020603050405020304" pitchFamily="18" charset="0"/>
            </a:endParaRPr>
          </a:p>
        </p:txBody>
      </p:sp>
      <p:pic>
        <p:nvPicPr>
          <p:cNvPr id="38" name="Picture 37" descr="Two women wearing face masks holding signs&#10;&#10;Description automatically generated">
            <a:extLst>
              <a:ext uri="{FF2B5EF4-FFF2-40B4-BE49-F238E27FC236}">
                <a16:creationId xmlns="" xmlns:a16="http://schemas.microsoft.com/office/drawing/2014/main" id="{A15C11B2-43C3-6BC9-4697-ED8E1E7CD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176" y="1563638"/>
            <a:ext cx="4032448" cy="3096344"/>
          </a:xfrm>
          <a:prstGeom prst="rect">
            <a:avLst/>
          </a:prstGeom>
        </p:spPr>
      </p:pic>
      <p:sp>
        <p:nvSpPr>
          <p:cNvPr id="39" name="Arrow: Right 38">
            <a:extLst>
              <a:ext uri="{FF2B5EF4-FFF2-40B4-BE49-F238E27FC236}">
                <a16:creationId xmlns="" xmlns:a16="http://schemas.microsoft.com/office/drawing/2014/main" id="{02BF3F31-8C8E-F3C0-FE79-372F40B1A5E3}"/>
              </a:ext>
            </a:extLst>
          </p:cNvPr>
          <p:cNvSpPr/>
          <p:nvPr/>
        </p:nvSpPr>
        <p:spPr>
          <a:xfrm>
            <a:off x="239830" y="1707654"/>
            <a:ext cx="648072"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5" name="Text Placeholder 1"/>
          <p:cNvSpPr>
            <a:spLocks noGrp="1"/>
          </p:cNvSpPr>
          <p:nvPr>
            <p:ph type="body" sz="quarter" idx="10"/>
          </p:nvPr>
        </p:nvSpPr>
        <p:spPr>
          <a:xfrm>
            <a:off x="2483768" y="254891"/>
            <a:ext cx="3600400" cy="864096"/>
          </a:xfrm>
        </p:spPr>
        <p:txBody>
          <a:bodyPr/>
          <a:lstStyle/>
          <a:p>
            <a:r>
              <a:rPr lang="en-US" altLang="ko-KR" dirty="0">
                <a:cs typeface="Times New Roman" panose="02020603050405020304" pitchFamily="18" charset="0"/>
              </a:rPr>
              <a:t>Conclusion</a:t>
            </a:r>
          </a:p>
          <a:p>
            <a:endParaRPr lang="en-US" altLang="ko-K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03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0">
            <a:extLst>
              <a:ext uri="{FF2B5EF4-FFF2-40B4-BE49-F238E27FC236}">
                <a16:creationId xmlns="" xmlns:a16="http://schemas.microsoft.com/office/drawing/2014/main" id="{504C5BEA-AC86-4540-FA02-5CBD52265034}"/>
              </a:ext>
            </a:extLst>
          </p:cNvPr>
          <p:cNvSpPr/>
          <p:nvPr/>
        </p:nvSpPr>
        <p:spPr>
          <a:xfrm>
            <a:off x="3637525" y="2333846"/>
            <a:ext cx="381073" cy="37995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7">
            <a:extLst>
              <a:ext uri="{FF2B5EF4-FFF2-40B4-BE49-F238E27FC236}">
                <a16:creationId xmlns="" xmlns:a16="http://schemas.microsoft.com/office/drawing/2014/main" id="{FDAE2D04-57CE-BBA1-8E66-9B4A9EF4C9D7}"/>
              </a:ext>
            </a:extLst>
          </p:cNvPr>
          <p:cNvSpPr/>
          <p:nvPr/>
        </p:nvSpPr>
        <p:spPr>
          <a:xfrm>
            <a:off x="5042255" y="3628592"/>
            <a:ext cx="451934" cy="45193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a:extLst>
              <a:ext uri="{FF2B5EF4-FFF2-40B4-BE49-F238E27FC236}">
                <a16:creationId xmlns="" xmlns:a16="http://schemas.microsoft.com/office/drawing/2014/main" id="{A0006FE2-690E-63A1-6473-A56999740069}"/>
              </a:ext>
            </a:extLst>
          </p:cNvPr>
          <p:cNvGrpSpPr/>
          <p:nvPr/>
        </p:nvGrpSpPr>
        <p:grpSpPr>
          <a:xfrm>
            <a:off x="6075471" y="2094735"/>
            <a:ext cx="2636417" cy="673514"/>
            <a:chOff x="2113657" y="4283314"/>
            <a:chExt cx="3647460" cy="673514"/>
          </a:xfrm>
        </p:grpSpPr>
        <p:sp>
          <p:nvSpPr>
            <p:cNvPr id="14" name="TextBox 13">
              <a:extLst>
                <a:ext uri="{FF2B5EF4-FFF2-40B4-BE49-F238E27FC236}">
                  <a16:creationId xmlns="" xmlns:a16="http://schemas.microsoft.com/office/drawing/2014/main" id="{32EBC5CC-8E13-890B-FFAD-AA15DE1C7663}"/>
                </a:ext>
              </a:extLst>
            </p:cNvPr>
            <p:cNvSpPr txBox="1"/>
            <p:nvPr/>
          </p:nvSpPr>
          <p:spPr>
            <a:xfrm>
              <a:off x="2113657" y="4679829"/>
              <a:ext cx="3647459"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    </a:t>
              </a:r>
            </a:p>
          </p:txBody>
        </p:sp>
        <p:sp>
          <p:nvSpPr>
            <p:cNvPr id="15" name="TextBox 14">
              <a:extLst>
                <a:ext uri="{FF2B5EF4-FFF2-40B4-BE49-F238E27FC236}">
                  <a16:creationId xmlns="" xmlns:a16="http://schemas.microsoft.com/office/drawing/2014/main" id="{11B91EE4-C4A1-A384-5EA8-872CFAC8227E}"/>
                </a:ext>
              </a:extLst>
            </p:cNvPr>
            <p:cNvSpPr txBox="1"/>
            <p:nvPr/>
          </p:nvSpPr>
          <p:spPr>
            <a:xfrm>
              <a:off x="2113658" y="4283314"/>
              <a:ext cx="3647459" cy="276999"/>
            </a:xfrm>
            <a:prstGeom prst="rect">
              <a:avLst/>
            </a:prstGeom>
            <a:noFill/>
          </p:spPr>
          <p:txBody>
            <a:bodyPr wrap="square" rtlCol="0" anchor="ctr">
              <a:spAutoFit/>
            </a:bodyPr>
            <a:lstStyle/>
            <a:p>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 xmlns:a16="http://schemas.microsoft.com/office/drawing/2014/main" id="{EC3C5362-7E05-FDC9-C63B-849A6AD0A947}"/>
              </a:ext>
            </a:extLst>
          </p:cNvPr>
          <p:cNvSpPr txBox="1"/>
          <p:nvPr/>
        </p:nvSpPr>
        <p:spPr>
          <a:xfrm>
            <a:off x="6075472" y="3425469"/>
            <a:ext cx="2636416" cy="276999"/>
          </a:xfrm>
          <a:prstGeom prst="rect">
            <a:avLst/>
          </a:prstGeom>
          <a:noFill/>
        </p:spPr>
        <p:txBody>
          <a:bodyPr wrap="square" rtlCol="0" anchor="ctr">
            <a:spAutoFit/>
          </a:bodyPr>
          <a:lstStyle/>
          <a:p>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 xmlns:a16="http://schemas.microsoft.com/office/drawing/2014/main" id="{45670325-E70C-44AD-EF1B-6809D70E6A74}"/>
              </a:ext>
            </a:extLst>
          </p:cNvPr>
          <p:cNvSpPr txBox="1"/>
          <p:nvPr/>
        </p:nvSpPr>
        <p:spPr>
          <a:xfrm>
            <a:off x="395536" y="3821984"/>
            <a:ext cx="2651270"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  </a:t>
            </a:r>
          </a:p>
        </p:txBody>
      </p:sp>
      <p:sp>
        <p:nvSpPr>
          <p:cNvPr id="18" name="Text Placeholder 1">
            <a:extLst>
              <a:ext uri="{FF2B5EF4-FFF2-40B4-BE49-F238E27FC236}">
                <a16:creationId xmlns="" xmlns:a16="http://schemas.microsoft.com/office/drawing/2014/main" id="{9AFE0BC1-BBB5-CF1A-3F40-FC64598D4230}"/>
              </a:ext>
            </a:extLst>
          </p:cNvPr>
          <p:cNvSpPr>
            <a:spLocks noGrp="1"/>
          </p:cNvSpPr>
          <p:nvPr>
            <p:ph type="body" sz="quarter" idx="10"/>
          </p:nvPr>
        </p:nvSpPr>
        <p:spPr>
          <a:xfrm>
            <a:off x="2483768" y="555526"/>
            <a:ext cx="3600400" cy="864096"/>
          </a:xfrm>
        </p:spPr>
        <p:txBody>
          <a:bodyPr/>
          <a:lstStyle/>
          <a:p>
            <a:endParaRPr lang="en-US" altLang="ko-KR" b="1" dirty="0">
              <a:latin typeface="+mn-lt"/>
            </a:endParaRPr>
          </a:p>
          <a:p>
            <a:endParaRPr lang="en-US" altLang="ko-KR" b="1" dirty="0">
              <a:latin typeface="+mn-lt"/>
            </a:endParaRPr>
          </a:p>
        </p:txBody>
      </p:sp>
      <p:pic>
        <p:nvPicPr>
          <p:cNvPr id="24" name="Picture 23" descr="A group of people protesting&#10;&#10;Description automatically generated">
            <a:extLst>
              <a:ext uri="{FF2B5EF4-FFF2-40B4-BE49-F238E27FC236}">
                <a16:creationId xmlns="" xmlns:a16="http://schemas.microsoft.com/office/drawing/2014/main" id="{F8AB24C2-B74A-1B3F-B663-C24ABCB6A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486" y="2713806"/>
            <a:ext cx="3096344" cy="2089420"/>
          </a:xfrm>
          <a:prstGeom prst="rect">
            <a:avLst/>
          </a:prstGeom>
        </p:spPr>
      </p:pic>
      <p:pic>
        <p:nvPicPr>
          <p:cNvPr id="26" name="Picture 25" descr="A group of people in a factory&#10;&#10;Description automatically generated">
            <a:extLst>
              <a:ext uri="{FF2B5EF4-FFF2-40B4-BE49-F238E27FC236}">
                <a16:creationId xmlns="" xmlns:a16="http://schemas.microsoft.com/office/drawing/2014/main" id="{48FC910D-73D5-7357-CF56-95A0B66F4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471" y="2713804"/>
            <a:ext cx="2683687" cy="2162201"/>
          </a:xfrm>
          <a:prstGeom prst="rect">
            <a:avLst/>
          </a:prstGeom>
        </p:spPr>
      </p:pic>
      <p:pic>
        <p:nvPicPr>
          <p:cNvPr id="28" name="Picture 27" descr="A black and white photo of a destroyed factory&#10;&#10;Description automatically generated">
            <a:extLst>
              <a:ext uri="{FF2B5EF4-FFF2-40B4-BE49-F238E27FC236}">
                <a16:creationId xmlns="" xmlns:a16="http://schemas.microsoft.com/office/drawing/2014/main" id="{035A4867-D099-F478-3091-9F4E81869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2729401"/>
            <a:ext cx="2088232" cy="2073823"/>
          </a:xfrm>
          <a:prstGeom prst="rect">
            <a:avLst/>
          </a:prstGeom>
        </p:spPr>
      </p:pic>
      <p:pic>
        <p:nvPicPr>
          <p:cNvPr id="50" name="Picture 49" descr="A blue and black text&#10;&#10;Description automatically generated">
            <a:extLst>
              <a:ext uri="{FF2B5EF4-FFF2-40B4-BE49-F238E27FC236}">
                <a16:creationId xmlns="" xmlns:a16="http://schemas.microsoft.com/office/drawing/2014/main" id="{9269C4F5-4F68-A384-3A33-389F23B187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5512" y="1230514"/>
            <a:ext cx="4752975" cy="962025"/>
          </a:xfrm>
          <a:prstGeom prst="rect">
            <a:avLst/>
          </a:prstGeom>
        </p:spPr>
      </p:pic>
    </p:spTree>
    <p:extLst>
      <p:ext uri="{BB962C8B-B14F-4D97-AF65-F5344CB8AC3E}">
        <p14:creationId xmlns:p14="http://schemas.microsoft.com/office/powerpoint/2010/main" val="332610071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51CA9C2-AC70-C0D8-D26C-CB654BA09865}"/>
              </a:ext>
            </a:extLst>
          </p:cNvPr>
          <p:cNvSpPr txBox="1"/>
          <p:nvPr/>
        </p:nvSpPr>
        <p:spPr>
          <a:xfrm>
            <a:off x="1403648" y="2357467"/>
            <a:ext cx="1944216" cy="369332"/>
          </a:xfrm>
          <a:prstGeom prst="rect">
            <a:avLst/>
          </a:prstGeom>
          <a:noFill/>
        </p:spPr>
        <p:txBody>
          <a:bodyPr wrap="square" rtlCol="0">
            <a:spAutoFit/>
          </a:bodyPr>
          <a:lstStyle/>
          <a:p>
            <a:r>
              <a:rPr lang="en-US" b="1" dirty="0"/>
              <a:t>Group Member</a:t>
            </a:r>
          </a:p>
        </p:txBody>
      </p:sp>
      <p:sp>
        <p:nvSpPr>
          <p:cNvPr id="16" name="Arrow: Right 15">
            <a:extLst>
              <a:ext uri="{FF2B5EF4-FFF2-40B4-BE49-F238E27FC236}">
                <a16:creationId xmlns="" xmlns:a16="http://schemas.microsoft.com/office/drawing/2014/main" id="{16AC9ACE-30B8-0B4B-1B2D-1F3A9777D724}"/>
              </a:ext>
            </a:extLst>
          </p:cNvPr>
          <p:cNvSpPr/>
          <p:nvPr/>
        </p:nvSpPr>
        <p:spPr>
          <a:xfrm>
            <a:off x="3857961" y="2211710"/>
            <a:ext cx="1146087" cy="648072"/>
          </a:xfrm>
          <a:prstGeom prst="rightArrow">
            <a:avLst>
              <a:gd name="adj1" fmla="val 50000"/>
              <a:gd name="adj2" fmla="val 64323"/>
            </a:avLst>
          </a:prstGeom>
          <a:solidFill>
            <a:schemeClr val="accent2"/>
          </a:solidFill>
          <a:effectLst>
            <a:softEdge rad="63500"/>
          </a:effectLst>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7" name="Rectangle: Rounded Corners 16">
            <a:extLst>
              <a:ext uri="{FF2B5EF4-FFF2-40B4-BE49-F238E27FC236}">
                <a16:creationId xmlns=""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5117877" y="483518"/>
            <a:ext cx="3486571" cy="64807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it-IT" sz="1600" b="1" i="0" dirty="0">
                <a:solidFill>
                  <a:schemeClr val="bg1"/>
                </a:solidFill>
              </a:rPr>
              <a:t>A. F. M. Rafiul Hassan</a:t>
            </a:r>
          </a:p>
          <a:p>
            <a:pPr lvl="0" algn="ctr"/>
            <a:r>
              <a:rPr lang="it-IT" sz="1600" b="1" dirty="0">
                <a:solidFill>
                  <a:schemeClr val="bg1"/>
                </a:solidFill>
              </a:rPr>
              <a:t>ID- 22-47048-1</a:t>
            </a:r>
            <a:endParaRPr lang="en-US" sz="1600" dirty="0"/>
          </a:p>
        </p:txBody>
      </p:sp>
      <p:sp>
        <p:nvSpPr>
          <p:cNvPr id="18" name="Rectangle: Rounded Corners 17">
            <a:extLst>
              <a:ext uri="{FF2B5EF4-FFF2-40B4-BE49-F238E27FC236}">
                <a16:creationId xmlns=""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5148065" y="1275606"/>
            <a:ext cx="3486572" cy="64807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1600" b="1" i="0" dirty="0"/>
              <a:t>Md. </a:t>
            </a:r>
            <a:r>
              <a:rPr lang="en-US" sz="1600" b="1" i="0" dirty="0" err="1"/>
              <a:t>Sanim</a:t>
            </a:r>
            <a:endParaRPr lang="en-US" sz="1600" b="1" i="0" dirty="0"/>
          </a:p>
          <a:p>
            <a:pPr lvl="0" algn="ctr"/>
            <a:r>
              <a:rPr lang="en-US" sz="1600" b="1" dirty="0"/>
              <a:t>ID-21-44606-1</a:t>
            </a:r>
            <a:endParaRPr lang="en-US" sz="1600" dirty="0"/>
          </a:p>
        </p:txBody>
      </p:sp>
      <p:sp>
        <p:nvSpPr>
          <p:cNvPr id="19" name="Rectangle: Rounded Corners 18">
            <a:extLst>
              <a:ext uri="{FF2B5EF4-FFF2-40B4-BE49-F238E27FC236}">
                <a16:creationId xmlns="" xmlns:a16="http://schemas.microsoft.com/office/drawing/2014/main" id="{EB7F2E37-0ACF-4E8A-9C1D-EC5B65BA2906}"/>
              </a:ext>
              <a:ext uri="{C183D7F6-B498-43B3-948B-1728B52AA6E4}">
                <adec:decorative xmlns="" xmlns:adec="http://schemas.microsoft.com/office/drawing/2017/decorative" val="1"/>
              </a:ext>
            </a:extLst>
          </p:cNvPr>
          <p:cNvSpPr/>
          <p:nvPr/>
        </p:nvSpPr>
        <p:spPr>
          <a:xfrm>
            <a:off x="5148065" y="2078726"/>
            <a:ext cx="3486572" cy="64807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1600" b="1" i="0" dirty="0"/>
              <a:t>Md. Arafat Alam Leon</a:t>
            </a:r>
          </a:p>
          <a:p>
            <a:pPr lvl="0" algn="ctr"/>
            <a:r>
              <a:rPr lang="en-US" sz="1600" b="1" dirty="0"/>
              <a:t>ID-22-47118-1</a:t>
            </a:r>
            <a:endParaRPr lang="en-US" sz="1600" b="1" i="0" dirty="0"/>
          </a:p>
        </p:txBody>
      </p:sp>
      <p:sp>
        <p:nvSpPr>
          <p:cNvPr id="20" name="Rectangle: Rounded Corners 19">
            <a:extLst>
              <a:ext uri="{FF2B5EF4-FFF2-40B4-BE49-F238E27FC236}">
                <a16:creationId xmlns=""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5220072" y="2838866"/>
            <a:ext cx="3486572" cy="64807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i="0" dirty="0"/>
              <a:t>Md. Tanziul Haque</a:t>
            </a:r>
          </a:p>
          <a:p>
            <a:pPr algn="ctr"/>
            <a:r>
              <a:rPr lang="en-US" sz="1600" b="1" dirty="0"/>
              <a:t>ID-22-46435-1</a:t>
            </a:r>
            <a:endParaRPr lang="en-US" sz="1600" dirty="0"/>
          </a:p>
        </p:txBody>
      </p:sp>
      <p:sp>
        <p:nvSpPr>
          <p:cNvPr id="22" name="Rectangle: Rounded Corners 21">
            <a:extLst>
              <a:ext uri="{FF2B5EF4-FFF2-40B4-BE49-F238E27FC236}">
                <a16:creationId xmlns=""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5148065" y="3702961"/>
            <a:ext cx="3558580" cy="596981"/>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i="0" dirty="0"/>
              <a:t>Tasurron Nazerin Nafisa</a:t>
            </a:r>
          </a:p>
          <a:p>
            <a:pPr algn="ctr"/>
            <a:r>
              <a:rPr lang="en-US" sz="1600" b="1" dirty="0"/>
              <a:t>ID-22-47386-2</a:t>
            </a:r>
            <a:endParaRPr lang="en-US" sz="1600" dirty="0"/>
          </a:p>
        </p:txBody>
      </p:sp>
    </p:spTree>
    <p:extLst>
      <p:ext uri="{BB962C8B-B14F-4D97-AF65-F5344CB8AC3E}">
        <p14:creationId xmlns:p14="http://schemas.microsoft.com/office/powerpoint/2010/main" val="3101234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16638407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395" y="123478"/>
            <a:ext cx="9144000" cy="576064"/>
          </a:xfrm>
        </p:spPr>
        <p:txBody>
          <a:bodyPr/>
          <a:lstStyle/>
          <a:p>
            <a:r>
              <a:rPr lang="en-GB" dirty="0"/>
              <a:t>INTRODUCTION</a:t>
            </a:r>
            <a:endParaRPr lang="en-US" dirty="0"/>
          </a:p>
        </p:txBody>
      </p:sp>
      <p:pic>
        <p:nvPicPr>
          <p:cNvPr id="4" name="Google Shape;284;p31"/>
          <p:cNvPicPr preferRelativeResize="0"/>
          <p:nvPr/>
        </p:nvPicPr>
        <p:blipFill rotWithShape="1">
          <a:blip r:embed="rId2">
            <a:extLst>
              <a:ext uri="{28A0092B-C50C-407E-A947-70E740481C1C}">
                <a14:useLocalDpi xmlns:a14="http://schemas.microsoft.com/office/drawing/2010/main" val="0"/>
              </a:ext>
            </a:extLst>
          </a:blip>
          <a:srcRect l="-2674" t="5594" r="571" b="-6650"/>
          <a:stretch/>
        </p:blipFill>
        <p:spPr>
          <a:xfrm>
            <a:off x="-108520" y="1491630"/>
            <a:ext cx="5148064" cy="3776668"/>
          </a:xfrm>
          <a:prstGeom prst="snip2DiagRect">
            <a:avLst>
              <a:gd name="adj1" fmla="val 0"/>
              <a:gd name="adj2" fmla="val 16667"/>
            </a:avLst>
          </a:prstGeom>
          <a:noFill/>
          <a:ln>
            <a:noFill/>
          </a:ln>
        </p:spPr>
      </p:pic>
      <p:sp>
        <p:nvSpPr>
          <p:cNvPr id="5" name="Google Shape;285;p31"/>
          <p:cNvSpPr/>
          <p:nvPr/>
        </p:nvSpPr>
        <p:spPr>
          <a:xfrm>
            <a:off x="5903640" y="2839244"/>
            <a:ext cx="3240360" cy="2304256"/>
          </a:xfrm>
          <a:prstGeom prst="snip2DiagRect">
            <a:avLst>
              <a:gd name="adj1" fmla="val 0"/>
              <a:gd name="adj2" fmla="val 16667"/>
            </a:avLst>
          </a:prstGeom>
          <a:blipFill dpi="0" rotWithShape="1">
            <a:blip r:embed="rId3" cstate="print">
              <a:extLst>
                <a:ext uri="{28A0092B-C50C-407E-A947-70E740481C1C}">
                  <a14:useLocalDpi xmlns:a14="http://schemas.microsoft.com/office/drawing/2010/main" val="0"/>
                </a:ext>
              </a:extLst>
            </a:blip>
            <a:srcRect/>
            <a:stretch>
              <a:fillRect/>
            </a:stretch>
          </a:bli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p31"/>
          <p:cNvSpPr/>
          <p:nvPr/>
        </p:nvSpPr>
        <p:spPr>
          <a:xfrm>
            <a:off x="5652120" y="987574"/>
            <a:ext cx="3491880" cy="1563638"/>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angle 10"/>
          <p:cNvSpPr/>
          <p:nvPr/>
        </p:nvSpPr>
        <p:spPr>
          <a:xfrm>
            <a:off x="5931339" y="987574"/>
            <a:ext cx="3024336" cy="1446550"/>
          </a:xfrm>
          <a:prstGeom prst="rect">
            <a:avLst/>
          </a:prstGeom>
        </p:spPr>
        <p:txBody>
          <a:bodyPr wrap="square">
            <a:spAutoFit/>
          </a:bodyPr>
          <a:lstStyle/>
          <a:p>
            <a:pPr algn="ctr"/>
            <a:r>
              <a:rPr lang="en-GB" altLang="ko-KR" sz="3600" b="1" dirty="0">
                <a:solidFill>
                  <a:schemeClr val="accent2"/>
                </a:solidFill>
                <a:cs typeface="Arial" pitchFamily="34" charset="0"/>
              </a:rPr>
              <a:t>Rana Plaza</a:t>
            </a:r>
            <a:endParaRPr lang="en-US" altLang="ko-KR" sz="3600" b="1" dirty="0">
              <a:solidFill>
                <a:schemeClr val="tx1">
                  <a:lumMod val="75000"/>
                  <a:lumOff val="25000"/>
                </a:schemeClr>
              </a:solidFill>
              <a:cs typeface="Arial" pitchFamily="34" charset="0"/>
            </a:endParaRPr>
          </a:p>
          <a:p>
            <a:pPr algn="ctr"/>
            <a:r>
              <a:rPr lang="en-GB" altLang="ko-KR" sz="3600" b="1" dirty="0">
                <a:solidFill>
                  <a:schemeClr val="tx1">
                    <a:lumMod val="75000"/>
                    <a:lumOff val="25000"/>
                  </a:schemeClr>
                </a:solidFill>
                <a:cs typeface="Arial" pitchFamily="34" charset="0"/>
              </a:rPr>
              <a:t>Collapsed</a:t>
            </a:r>
          </a:p>
          <a:p>
            <a:pPr algn="ctr"/>
            <a:r>
              <a:rPr lang="en-GB" altLang="ko-KR" sz="1600" dirty="0">
                <a:solidFill>
                  <a:schemeClr val="tx1">
                    <a:lumMod val="75000"/>
                    <a:lumOff val="25000"/>
                  </a:schemeClr>
                </a:solidFill>
                <a:cs typeface="Arial" pitchFamily="34" charset="0"/>
              </a:rPr>
              <a:t>April 24, 2013</a:t>
            </a:r>
          </a:p>
        </p:txBody>
      </p:sp>
    </p:spTree>
    <p:extLst>
      <p:ext uri="{BB962C8B-B14F-4D97-AF65-F5344CB8AC3E}">
        <p14:creationId xmlns:p14="http://schemas.microsoft.com/office/powerpoint/2010/main" val="12590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1000"/>
                                        <p:tgtEl>
                                          <p:spTgt spid="11">
                                            <p:txEl>
                                              <p:pRg st="0" end="0"/>
                                            </p:txEl>
                                          </p:spTgt>
                                        </p:tgtEl>
                                      </p:cBhvr>
                                    </p:animEffect>
                                    <p:anim calcmode="lin" valueType="num">
                                      <p:cBhvr>
                                        <p:cTn id="2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1000"/>
                                        <p:tgtEl>
                                          <p:spTgt spid="11">
                                            <p:txEl>
                                              <p:pRg st="1" end="1"/>
                                            </p:txEl>
                                          </p:spTgt>
                                        </p:tgtEl>
                                      </p:cBhvr>
                                    </p:animEffect>
                                    <p:anim calcmode="lin" valueType="num">
                                      <p:cBhvr>
                                        <p:cTn id="32"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animEffect transition="in" filter="fade">
                                      <p:cBhvr>
                                        <p:cTn id="36" dur="1000"/>
                                        <p:tgtEl>
                                          <p:spTgt spid="11">
                                            <p:txEl>
                                              <p:pRg st="2" end="2"/>
                                            </p:txEl>
                                          </p:spTgt>
                                        </p:tgtEl>
                                      </p:cBhvr>
                                    </p:animEffect>
                                    <p:anim calcmode="lin" valueType="num">
                                      <p:cBhvr>
                                        <p:cTn id="3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95486"/>
            <a:ext cx="9144000" cy="576064"/>
          </a:xfrm>
        </p:spPr>
        <p:txBody>
          <a:bodyPr/>
          <a:lstStyle/>
          <a:p>
            <a:pPr algn="ctr"/>
            <a:r>
              <a:rPr lang="en-GB" dirty="0"/>
              <a:t>Key Aspects of the Rana Plaza Tragedy</a:t>
            </a:r>
            <a:endParaRPr lang="en-US" dirty="0"/>
          </a:p>
        </p:txBody>
      </p:sp>
      <p:sp>
        <p:nvSpPr>
          <p:cNvPr id="26" name="Google Shape;575;p43"/>
          <p:cNvSpPr/>
          <p:nvPr/>
        </p:nvSpPr>
        <p:spPr>
          <a:xfrm>
            <a:off x="2771800" y="1851670"/>
            <a:ext cx="3973765" cy="2701545"/>
          </a:xfrm>
          <a:prstGeom prst="snip2DiagRect">
            <a:avLst>
              <a:gd name="adj1" fmla="val 0"/>
              <a:gd name="adj2" fmla="val 23043"/>
            </a:avLst>
          </a:prstGeom>
          <a:blipFill dpi="0" rotWithShape="1">
            <a:blip r:embed="rId2" cstate="print">
              <a:extLst>
                <a:ext uri="{28A0092B-C50C-407E-A947-70E740481C1C}">
                  <a14:useLocalDpi xmlns:a14="http://schemas.microsoft.com/office/drawing/2010/main" val="0"/>
                </a:ext>
              </a:extLst>
            </a:blip>
            <a:srcRect/>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2;p43"/>
          <p:cNvSpPr txBox="1"/>
          <p:nvPr/>
        </p:nvSpPr>
        <p:spPr>
          <a:xfrm>
            <a:off x="-114843" y="1840406"/>
            <a:ext cx="2184600" cy="695006"/>
          </a:xfrm>
          <a:prstGeom prst="rect">
            <a:avLst/>
          </a:prstGeom>
          <a:noFill/>
          <a:ln>
            <a:noFill/>
          </a:ln>
        </p:spPr>
        <p:txBody>
          <a:bodyPr spcFirstLastPara="1" wrap="square" lIns="91425" tIns="91425" rIns="91425" bIns="91425" anchor="t" anchorCtr="0">
            <a:noAutofit/>
          </a:bodyPr>
          <a:lstStyle/>
          <a:p>
            <a:pPr lvl="0" algn="r"/>
            <a:r>
              <a:rPr lang="en-US" b="1" dirty="0">
                <a:ea typeface="Share Tech"/>
                <a:cs typeface="Share Tech"/>
                <a:sym typeface="Share Tech"/>
              </a:rPr>
              <a:t>Unsafe Building  Conditions</a:t>
            </a:r>
            <a:endParaRPr sz="1800" b="1" dirty="0">
              <a:ea typeface="Share Tech"/>
              <a:cs typeface="Share Tech"/>
              <a:sym typeface="Share Tech"/>
            </a:endParaRPr>
          </a:p>
        </p:txBody>
      </p:sp>
      <p:sp>
        <p:nvSpPr>
          <p:cNvPr id="35" name="Google Shape;584;p43"/>
          <p:cNvSpPr txBox="1"/>
          <p:nvPr/>
        </p:nvSpPr>
        <p:spPr>
          <a:xfrm>
            <a:off x="7476993" y="2049522"/>
            <a:ext cx="2184600" cy="697630"/>
          </a:xfrm>
          <a:prstGeom prst="rect">
            <a:avLst/>
          </a:prstGeom>
          <a:noFill/>
          <a:ln>
            <a:noFill/>
          </a:ln>
        </p:spPr>
        <p:txBody>
          <a:bodyPr spcFirstLastPara="1" wrap="square" lIns="91425" tIns="91425" rIns="91425" bIns="91425" anchor="t" anchorCtr="0">
            <a:noAutofit/>
          </a:bodyPr>
          <a:lstStyle/>
          <a:p>
            <a:pPr lvl="0"/>
            <a:r>
              <a:rPr lang="en-US" b="1" dirty="0">
                <a:ea typeface="Share Tech"/>
                <a:cs typeface="Share Tech"/>
                <a:sym typeface="Share Tech"/>
              </a:rPr>
              <a:t>Ignored</a:t>
            </a:r>
          </a:p>
          <a:p>
            <a:pPr lvl="0"/>
            <a:r>
              <a:rPr lang="en-US" b="1" dirty="0">
                <a:ea typeface="Share Tech"/>
                <a:cs typeface="Share Tech"/>
                <a:sym typeface="Share Tech"/>
              </a:rPr>
              <a:t>Warnings</a:t>
            </a:r>
            <a:endParaRPr sz="1800" b="1" dirty="0">
              <a:ea typeface="Share Tech"/>
              <a:cs typeface="Share Tech"/>
              <a:sym typeface="Share Tech"/>
            </a:endParaRPr>
          </a:p>
        </p:txBody>
      </p:sp>
      <p:sp>
        <p:nvSpPr>
          <p:cNvPr id="37" name="Google Shape;586;p43"/>
          <p:cNvSpPr txBox="1"/>
          <p:nvPr/>
        </p:nvSpPr>
        <p:spPr>
          <a:xfrm>
            <a:off x="-144228" y="3523758"/>
            <a:ext cx="2184600" cy="893382"/>
          </a:xfrm>
          <a:prstGeom prst="rect">
            <a:avLst/>
          </a:prstGeom>
          <a:noFill/>
          <a:ln>
            <a:noFill/>
          </a:ln>
        </p:spPr>
        <p:txBody>
          <a:bodyPr spcFirstLastPara="1" wrap="square" lIns="91425" tIns="91425" rIns="91425" bIns="91425" anchor="t" anchorCtr="0">
            <a:noAutofit/>
          </a:bodyPr>
          <a:lstStyle/>
          <a:p>
            <a:pPr lvl="0" algn="r"/>
            <a:r>
              <a:rPr lang="en-US" b="1" dirty="0">
                <a:ea typeface="Share Tech"/>
                <a:cs typeface="Share Tech"/>
                <a:sym typeface="Share Tech"/>
              </a:rPr>
              <a:t>Global </a:t>
            </a:r>
          </a:p>
          <a:p>
            <a:pPr lvl="0" algn="r"/>
            <a:r>
              <a:rPr lang="en-US" b="1" dirty="0">
                <a:ea typeface="Share Tech"/>
                <a:cs typeface="Share Tech"/>
                <a:sym typeface="Share Tech"/>
              </a:rPr>
              <a:t>Response</a:t>
            </a:r>
            <a:endParaRPr sz="1800" b="1" dirty="0">
              <a:ea typeface="Share Tech"/>
              <a:cs typeface="Share Tech"/>
              <a:sym typeface="Share Tech"/>
            </a:endParaRPr>
          </a:p>
        </p:txBody>
      </p:sp>
      <p:sp>
        <p:nvSpPr>
          <p:cNvPr id="39" name="Google Shape;588;p43"/>
          <p:cNvSpPr txBox="1"/>
          <p:nvPr/>
        </p:nvSpPr>
        <p:spPr>
          <a:xfrm>
            <a:off x="7489608" y="3571369"/>
            <a:ext cx="2184600" cy="852436"/>
          </a:xfrm>
          <a:prstGeom prst="rect">
            <a:avLst/>
          </a:prstGeom>
          <a:noFill/>
          <a:ln>
            <a:noFill/>
          </a:ln>
        </p:spPr>
        <p:txBody>
          <a:bodyPr spcFirstLastPara="1" wrap="square" lIns="91425" tIns="91425" rIns="91425" bIns="91425" anchor="t" anchorCtr="0">
            <a:noAutofit/>
          </a:bodyPr>
          <a:lstStyle/>
          <a:p>
            <a:pPr lvl="0"/>
            <a:r>
              <a:rPr lang="en-US" b="1" dirty="0">
                <a:ea typeface="Share Tech"/>
                <a:cs typeface="Share Tech"/>
                <a:sym typeface="Share Tech"/>
              </a:rPr>
              <a:t>Demanded </a:t>
            </a:r>
          </a:p>
          <a:p>
            <a:pPr lvl="0"/>
            <a:r>
              <a:rPr lang="en-US" b="1" dirty="0">
                <a:ea typeface="Share Tech"/>
                <a:cs typeface="Share Tech"/>
                <a:sym typeface="Share Tech"/>
              </a:rPr>
              <a:t>for </a:t>
            </a:r>
          </a:p>
          <a:p>
            <a:pPr lvl="0"/>
            <a:r>
              <a:rPr lang="en-US" b="1" dirty="0">
                <a:ea typeface="Share Tech"/>
                <a:cs typeface="Share Tech"/>
                <a:sym typeface="Share Tech"/>
              </a:rPr>
              <a:t>Justice</a:t>
            </a:r>
            <a:endParaRPr sz="1800" b="1" dirty="0">
              <a:ea typeface="Share Tech"/>
              <a:cs typeface="Share Tech"/>
              <a:sym typeface="Share Tech"/>
            </a:endParaRPr>
          </a:p>
        </p:txBody>
      </p:sp>
      <p:cxnSp>
        <p:nvCxnSpPr>
          <p:cNvPr id="41" name="Google Shape;590;p43"/>
          <p:cNvCxnSpPr/>
          <p:nvPr/>
        </p:nvCxnSpPr>
        <p:spPr>
          <a:xfrm>
            <a:off x="2314719" y="2164718"/>
            <a:ext cx="443400" cy="818400"/>
          </a:xfrm>
          <a:prstGeom prst="bentConnector3">
            <a:avLst>
              <a:gd name="adj1" fmla="val 50000"/>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2" name="Google Shape;591;p43"/>
          <p:cNvCxnSpPr/>
          <p:nvPr/>
        </p:nvCxnSpPr>
        <p:spPr>
          <a:xfrm rot="10800000" flipH="1">
            <a:off x="2314719" y="2983218"/>
            <a:ext cx="443400" cy="818400"/>
          </a:xfrm>
          <a:prstGeom prst="bentConnector3">
            <a:avLst>
              <a:gd name="adj1" fmla="val 50000"/>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3" name="Google Shape;592;p43"/>
          <p:cNvCxnSpPr/>
          <p:nvPr/>
        </p:nvCxnSpPr>
        <p:spPr>
          <a:xfrm flipH="1">
            <a:off x="6759246" y="2512446"/>
            <a:ext cx="443400" cy="818400"/>
          </a:xfrm>
          <a:prstGeom prst="bentConnector3">
            <a:avLst>
              <a:gd name="adj1" fmla="val 50000"/>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Google Shape;593;p43"/>
          <p:cNvCxnSpPr/>
          <p:nvPr/>
        </p:nvCxnSpPr>
        <p:spPr>
          <a:xfrm rot="10800000">
            <a:off x="6759246" y="3330946"/>
            <a:ext cx="443400" cy="818400"/>
          </a:xfrm>
          <a:prstGeom prst="bentConnector3">
            <a:avLst>
              <a:gd name="adj1" fmla="val 50000"/>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 name="Rectangle 3"/>
          <p:cNvSpPr/>
          <p:nvPr/>
        </p:nvSpPr>
        <p:spPr>
          <a:xfrm>
            <a:off x="1906531" y="1967222"/>
            <a:ext cx="504055" cy="369332"/>
          </a:xfrm>
          <a:prstGeom prst="rect">
            <a:avLst/>
          </a:prstGeom>
        </p:spPr>
        <p:txBody>
          <a:bodyPr wrap="square">
            <a:spAutoFit/>
          </a:bodyPr>
          <a:lstStyle/>
          <a:p>
            <a:pPr algn="ctr"/>
            <a:r>
              <a:rPr lang="en-US" altLang="ko-KR" b="1" dirty="0">
                <a:solidFill>
                  <a:schemeClr val="accent1"/>
                </a:solidFill>
                <a:cs typeface="Arial" pitchFamily="34" charset="0"/>
              </a:rPr>
              <a:t>1</a:t>
            </a:r>
            <a:endParaRPr lang="ko-KR" altLang="en-US" b="1" dirty="0">
              <a:solidFill>
                <a:schemeClr val="accent1"/>
              </a:solidFill>
              <a:cs typeface="Arial" pitchFamily="34" charset="0"/>
            </a:endParaRPr>
          </a:p>
        </p:txBody>
      </p:sp>
      <p:sp>
        <p:nvSpPr>
          <p:cNvPr id="5" name="Rectangle 4"/>
          <p:cNvSpPr/>
          <p:nvPr/>
        </p:nvSpPr>
        <p:spPr>
          <a:xfrm>
            <a:off x="7202353" y="2323340"/>
            <a:ext cx="312906" cy="369332"/>
          </a:xfrm>
          <a:prstGeom prst="rect">
            <a:avLst/>
          </a:prstGeom>
        </p:spPr>
        <p:txBody>
          <a:bodyPr wrap="none">
            <a:spAutoFit/>
          </a:bodyPr>
          <a:lstStyle/>
          <a:p>
            <a:pPr algn="ctr"/>
            <a:r>
              <a:rPr lang="en-US" altLang="ko-KR" b="1" dirty="0">
                <a:solidFill>
                  <a:schemeClr val="accent2"/>
                </a:solidFill>
                <a:cs typeface="Arial" pitchFamily="34" charset="0"/>
              </a:rPr>
              <a:t>2</a:t>
            </a:r>
            <a:endParaRPr lang="ko-KR" altLang="en-US" b="1" dirty="0">
              <a:solidFill>
                <a:schemeClr val="accent2"/>
              </a:solidFill>
              <a:cs typeface="Arial" pitchFamily="34" charset="0"/>
            </a:endParaRPr>
          </a:p>
        </p:txBody>
      </p:sp>
      <p:sp>
        <p:nvSpPr>
          <p:cNvPr id="6" name="Rectangle 5"/>
          <p:cNvSpPr/>
          <p:nvPr/>
        </p:nvSpPr>
        <p:spPr>
          <a:xfrm>
            <a:off x="7202353" y="3902692"/>
            <a:ext cx="312907" cy="369332"/>
          </a:xfrm>
          <a:prstGeom prst="rect">
            <a:avLst/>
          </a:prstGeom>
        </p:spPr>
        <p:txBody>
          <a:bodyPr wrap="none">
            <a:spAutoFit/>
          </a:bodyPr>
          <a:lstStyle/>
          <a:p>
            <a:pPr algn="ctr"/>
            <a:r>
              <a:rPr lang="en-GB" altLang="ko-KR" b="1" dirty="0">
                <a:solidFill>
                  <a:schemeClr val="accent2"/>
                </a:solidFill>
                <a:cs typeface="Arial" pitchFamily="34" charset="0"/>
              </a:rPr>
              <a:t>4</a:t>
            </a:r>
            <a:endParaRPr lang="ko-KR" altLang="en-US" b="1" dirty="0">
              <a:solidFill>
                <a:schemeClr val="accent2"/>
              </a:solidFill>
              <a:cs typeface="Arial" pitchFamily="34" charset="0"/>
            </a:endParaRPr>
          </a:p>
        </p:txBody>
      </p:sp>
      <p:sp>
        <p:nvSpPr>
          <p:cNvPr id="7" name="Rectangle 6"/>
          <p:cNvSpPr/>
          <p:nvPr/>
        </p:nvSpPr>
        <p:spPr>
          <a:xfrm>
            <a:off x="2002106" y="3601117"/>
            <a:ext cx="312906" cy="369332"/>
          </a:xfrm>
          <a:prstGeom prst="rect">
            <a:avLst/>
          </a:prstGeom>
        </p:spPr>
        <p:txBody>
          <a:bodyPr wrap="none">
            <a:spAutoFit/>
          </a:bodyPr>
          <a:lstStyle/>
          <a:p>
            <a:pPr algn="ctr"/>
            <a:r>
              <a:rPr lang="en-US" altLang="ko-KR" b="1" dirty="0">
                <a:solidFill>
                  <a:schemeClr val="accent2"/>
                </a:solidFill>
                <a:cs typeface="Arial" pitchFamily="34" charset="0"/>
              </a:rPr>
              <a:t>3</a:t>
            </a:r>
            <a:endParaRPr lang="ko-KR" altLang="en-US" b="1" dirty="0">
              <a:solidFill>
                <a:schemeClr val="accent2"/>
              </a:solidFill>
              <a:cs typeface="Arial" pitchFamily="34" charset="0"/>
            </a:endParaRPr>
          </a:p>
        </p:txBody>
      </p:sp>
    </p:spTree>
    <p:extLst>
      <p:ext uri="{BB962C8B-B14F-4D97-AF65-F5344CB8AC3E}">
        <p14:creationId xmlns:p14="http://schemas.microsoft.com/office/powerpoint/2010/main" val="244341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anim calcmode="lin" valueType="num">
                                      <p:cBhvr>
                                        <p:cTn id="35" dur="1000" fill="hold"/>
                                        <p:tgtEl>
                                          <p:spTgt spid="43"/>
                                        </p:tgtEl>
                                        <p:attrNameLst>
                                          <p:attrName>ppt_x</p:attrName>
                                        </p:attrNameLst>
                                      </p:cBhvr>
                                      <p:tavLst>
                                        <p:tav tm="0">
                                          <p:val>
                                            <p:strVal val="#ppt_x"/>
                                          </p:val>
                                        </p:tav>
                                        <p:tav tm="100000">
                                          <p:val>
                                            <p:strVal val="#ppt_x"/>
                                          </p:val>
                                        </p:tav>
                                      </p:tavLst>
                                    </p:anim>
                                    <p:anim calcmode="lin" valueType="num">
                                      <p:cBhvr>
                                        <p:cTn id="3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1000"/>
                                        <p:tgtEl>
                                          <p:spTgt spid="39"/>
                                        </p:tgtEl>
                                      </p:cBhvr>
                                    </p:animEffect>
                                    <p:anim calcmode="lin" valueType="num">
                                      <p:cBhvr>
                                        <p:cTn id="59" dur="1000" fill="hold"/>
                                        <p:tgtEl>
                                          <p:spTgt spid="39"/>
                                        </p:tgtEl>
                                        <p:attrNameLst>
                                          <p:attrName>ppt_x</p:attrName>
                                        </p:attrNameLst>
                                      </p:cBhvr>
                                      <p:tavLst>
                                        <p:tav tm="0">
                                          <p:val>
                                            <p:strVal val="#ppt_x"/>
                                          </p:val>
                                        </p:tav>
                                        <p:tav tm="100000">
                                          <p:val>
                                            <p:strVal val="#ppt_x"/>
                                          </p:val>
                                        </p:tav>
                                      </p:tavLst>
                                    </p:anim>
                                    <p:anim calcmode="lin" valueType="num">
                                      <p:cBhvr>
                                        <p:cTn id="60" dur="1000" fill="hold"/>
                                        <p:tgtEl>
                                          <p:spTgt spid="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7">
            <a:extLst>
              <a:ext uri="{FF2B5EF4-FFF2-40B4-BE49-F238E27FC236}">
                <a16:creationId xmlns="" xmlns:a16="http://schemas.microsoft.com/office/drawing/2014/main" id="{995BA54D-A5A4-AEF3-B553-F52EBAD45A06}"/>
              </a:ext>
            </a:extLst>
          </p:cNvPr>
          <p:cNvSpPr txBox="1">
            <a:spLocks/>
          </p:cNvSpPr>
          <p:nvPr/>
        </p:nvSpPr>
        <p:spPr>
          <a:xfrm>
            <a:off x="452130" y="1002229"/>
            <a:ext cx="2377406" cy="126683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cs typeface="Times New Roman" panose="02020603050405020304" pitchFamily="18" charset="0"/>
              </a:rPr>
              <a:t>IEEE CODE OF ETHICS 1</a:t>
            </a:r>
          </a:p>
        </p:txBody>
      </p:sp>
      <p:sp>
        <p:nvSpPr>
          <p:cNvPr id="36" name="Arrow: Right 35">
            <a:extLst>
              <a:ext uri="{FF2B5EF4-FFF2-40B4-BE49-F238E27FC236}">
                <a16:creationId xmlns="" xmlns:a16="http://schemas.microsoft.com/office/drawing/2014/main" id="{026DF29B-5C92-9C47-E3E3-4727CD98854E}"/>
              </a:ext>
            </a:extLst>
          </p:cNvPr>
          <p:cNvSpPr/>
          <p:nvPr/>
        </p:nvSpPr>
        <p:spPr>
          <a:xfrm>
            <a:off x="2987824" y="1527634"/>
            <a:ext cx="648072"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 xmlns:a16="http://schemas.microsoft.com/office/drawing/2014/main" id="{0C261327-687A-EABA-1982-6DBB488AEEF8}"/>
              </a:ext>
            </a:extLst>
          </p:cNvPr>
          <p:cNvSpPr txBox="1"/>
          <p:nvPr/>
        </p:nvSpPr>
        <p:spPr>
          <a:xfrm>
            <a:off x="3812166" y="902652"/>
            <a:ext cx="4907645" cy="2246769"/>
          </a:xfrm>
          <a:prstGeom prst="rect">
            <a:avLst/>
          </a:prstGeom>
          <a:noFill/>
        </p:spPr>
        <p:txBody>
          <a:bodyPr wrap="square" rtlCol="0">
            <a:spAutoFit/>
          </a:bodyPr>
          <a:lstStyle/>
          <a:p>
            <a:pPr algn="just"/>
            <a:r>
              <a:rPr lang="en-US" sz="1400" b="1" dirty="0">
                <a:cs typeface="Times New Roman" panose="02020603050405020304" pitchFamily="18" charset="0"/>
              </a:rPr>
              <a:t>Rule-01</a:t>
            </a:r>
            <a:r>
              <a:rPr lang="en-US" sz="1400" dirty="0">
                <a:cs typeface="Times New Roman" panose="02020603050405020304" pitchFamily="18" charset="0"/>
              </a:rPr>
              <a:t>: To hold paramount, the safety, health, and welfare </a:t>
            </a:r>
          </a:p>
          <a:p>
            <a:pPr algn="just"/>
            <a:r>
              <a:rPr lang="en-US" sz="1400" dirty="0">
                <a:cs typeface="Times New Roman" panose="02020603050405020304" pitchFamily="18" charset="0"/>
              </a:rPr>
              <a:t>of the public, to strive to comply with ethical design and </a:t>
            </a:r>
          </a:p>
          <a:p>
            <a:pPr algn="just"/>
            <a:r>
              <a:rPr lang="en-US" sz="1400" dirty="0">
                <a:cs typeface="Times New Roman" panose="02020603050405020304" pitchFamily="18" charset="0"/>
              </a:rPr>
              <a:t>sustainable development practices, to protect the privacy of others, and to disclose promptly factors that might endanger the public or the environment.</a:t>
            </a:r>
          </a:p>
          <a:p>
            <a:pPr algn="just"/>
            <a:endParaRPr lang="en-US" sz="1400" dirty="0">
              <a:latin typeface="Times New Roman" panose="02020603050405020304" pitchFamily="18" charset="0"/>
              <a:cs typeface="Times New Roman" panose="02020603050405020304" pitchFamily="18" charset="0"/>
            </a:endParaRPr>
          </a:p>
          <a:p>
            <a:r>
              <a:rPr lang="en-US" sz="1400" b="1" dirty="0">
                <a:cs typeface="Times New Roman" panose="02020603050405020304" pitchFamily="18" charset="0"/>
              </a:rPr>
              <a:t>Rule-02: </a:t>
            </a:r>
            <a:r>
              <a:rPr lang="en-US" sz="1400" dirty="0">
                <a:cs typeface="Times New Roman" panose="02020603050405020304" pitchFamily="18" charset="0"/>
              </a:rPr>
              <a:t>To avoid real or perceived conflicts of interest </a:t>
            </a:r>
          </a:p>
          <a:p>
            <a:r>
              <a:rPr lang="en-US" sz="1400" dirty="0">
                <a:cs typeface="Times New Roman" panose="02020603050405020304" pitchFamily="18" charset="0"/>
              </a:rPr>
              <a:t>whenever possible, and to disclose them to affected parties when they do exist.</a:t>
            </a:r>
          </a:p>
          <a:p>
            <a:pPr algn="just"/>
            <a:endParaRPr lang="en-US" sz="1400" dirty="0">
              <a:latin typeface="Times New Roman" panose="02020603050405020304" pitchFamily="18" charset="0"/>
              <a:cs typeface="Times New Roman" panose="02020603050405020304" pitchFamily="18" charset="0"/>
            </a:endParaRPr>
          </a:p>
        </p:txBody>
      </p:sp>
      <p:sp>
        <p:nvSpPr>
          <p:cNvPr id="38" name="Text Placeholder 17">
            <a:extLst>
              <a:ext uri="{FF2B5EF4-FFF2-40B4-BE49-F238E27FC236}">
                <a16:creationId xmlns="" xmlns:a16="http://schemas.microsoft.com/office/drawing/2014/main" id="{95C12B1E-829E-09BD-A242-D82916B31B7D}"/>
              </a:ext>
            </a:extLst>
          </p:cNvPr>
          <p:cNvSpPr txBox="1">
            <a:spLocks/>
          </p:cNvSpPr>
          <p:nvPr/>
        </p:nvSpPr>
        <p:spPr>
          <a:xfrm>
            <a:off x="424189" y="3114987"/>
            <a:ext cx="2377406" cy="126683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cs typeface="Times New Roman" panose="02020603050405020304" pitchFamily="18" charset="0"/>
              </a:rPr>
              <a:t>IEEE CODE OF ETHICS 2</a:t>
            </a:r>
          </a:p>
        </p:txBody>
      </p:sp>
      <p:sp>
        <p:nvSpPr>
          <p:cNvPr id="39" name="Arrow: Right 38">
            <a:extLst>
              <a:ext uri="{FF2B5EF4-FFF2-40B4-BE49-F238E27FC236}">
                <a16:creationId xmlns="" xmlns:a16="http://schemas.microsoft.com/office/drawing/2014/main" id="{75CB1469-BE26-5332-BEA4-3D5AD3A2EA29}"/>
              </a:ext>
            </a:extLst>
          </p:cNvPr>
          <p:cNvSpPr/>
          <p:nvPr/>
        </p:nvSpPr>
        <p:spPr>
          <a:xfrm>
            <a:off x="2991393" y="3667993"/>
            <a:ext cx="648072"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 xmlns:a16="http://schemas.microsoft.com/office/drawing/2014/main" id="{A3A64913-1281-8F30-87BA-ED4552B7DC4C}"/>
              </a:ext>
            </a:extLst>
          </p:cNvPr>
          <p:cNvSpPr txBox="1"/>
          <p:nvPr/>
        </p:nvSpPr>
        <p:spPr>
          <a:xfrm>
            <a:off x="3794184" y="3298952"/>
            <a:ext cx="4908530" cy="954107"/>
          </a:xfrm>
          <a:prstGeom prst="rect">
            <a:avLst/>
          </a:prstGeom>
          <a:noFill/>
        </p:spPr>
        <p:txBody>
          <a:bodyPr wrap="square" rtlCol="0">
            <a:spAutoFit/>
          </a:bodyPr>
          <a:lstStyle/>
          <a:p>
            <a:r>
              <a:rPr lang="en-US" sz="1400" b="1" dirty="0">
                <a:cs typeface="Times New Roman" panose="02020603050405020304" pitchFamily="18" charset="0"/>
              </a:rPr>
              <a:t>Rule-07:</a:t>
            </a:r>
            <a:r>
              <a:rPr lang="en-US" sz="1400" dirty="0">
                <a:cs typeface="Times New Roman" panose="02020603050405020304" pitchFamily="18" charset="0"/>
              </a:rPr>
              <a:t> To treat all persons fairly and with respect, and to </a:t>
            </a:r>
          </a:p>
          <a:p>
            <a:r>
              <a:rPr lang="en-US" sz="1400" dirty="0">
                <a:cs typeface="Times New Roman" panose="02020603050405020304" pitchFamily="18" charset="0"/>
              </a:rPr>
              <a:t>not engage in discrimination based on characteristics such </a:t>
            </a:r>
          </a:p>
          <a:p>
            <a:r>
              <a:rPr lang="en-US" sz="1400" dirty="0">
                <a:cs typeface="Times New Roman" panose="02020603050405020304" pitchFamily="18" charset="0"/>
              </a:rPr>
              <a:t>as race, religion, gender, disability, age, national origin, </a:t>
            </a:r>
          </a:p>
          <a:p>
            <a:r>
              <a:rPr lang="en-US" sz="1400" dirty="0">
                <a:cs typeface="Times New Roman" panose="02020603050405020304" pitchFamily="18" charset="0"/>
              </a:rPr>
              <a:t>sexual orientation, gender identity, or gender expression.</a:t>
            </a:r>
          </a:p>
        </p:txBody>
      </p:sp>
      <p:sp>
        <p:nvSpPr>
          <p:cNvPr id="2" name="Text Placeholder 1">
            <a:extLst>
              <a:ext uri="{FF2B5EF4-FFF2-40B4-BE49-F238E27FC236}">
                <a16:creationId xmlns="" xmlns:a16="http://schemas.microsoft.com/office/drawing/2014/main" id="{46484001-8FDE-89C3-F4AC-64459994A97A}"/>
              </a:ext>
            </a:extLst>
          </p:cNvPr>
          <p:cNvSpPr>
            <a:spLocks noGrp="1"/>
          </p:cNvSpPr>
          <p:nvPr>
            <p:ph type="body" sz="quarter" idx="10"/>
          </p:nvPr>
        </p:nvSpPr>
        <p:spPr>
          <a:xfrm>
            <a:off x="-180528" y="11966"/>
            <a:ext cx="9144000" cy="576064"/>
          </a:xfrm>
        </p:spPr>
        <p:txBody>
          <a:bodyPr/>
          <a:lstStyle/>
          <a:p>
            <a:r>
              <a:rPr lang="en-GB" dirty="0"/>
              <a:t>Code </a:t>
            </a:r>
            <a:r>
              <a:rPr lang="en-GB" dirty="0" smtClean="0"/>
              <a:t>of </a:t>
            </a:r>
            <a:r>
              <a:rPr lang="en-GB" dirty="0"/>
              <a:t>Ethics</a:t>
            </a:r>
            <a:endParaRPr lang="en-US" dirty="0"/>
          </a:p>
        </p:txBody>
      </p:sp>
    </p:spTree>
    <p:extLst>
      <p:ext uri="{BB962C8B-B14F-4D97-AF65-F5344CB8AC3E}">
        <p14:creationId xmlns:p14="http://schemas.microsoft.com/office/powerpoint/2010/main" val="125291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p:bldP spid="38" grpId="0"/>
      <p:bldP spid="39"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9563" y="1200291"/>
            <a:ext cx="4752529" cy="1647377"/>
            <a:chOff x="3779911" y="3354909"/>
            <a:chExt cx="1697333" cy="751508"/>
          </a:xfrm>
        </p:grpSpPr>
        <p:sp>
          <p:nvSpPr>
            <p:cNvPr id="6" name="Text Placeholder 17"/>
            <p:cNvSpPr txBox="1">
              <a:spLocks/>
            </p:cNvSpPr>
            <p:nvPr/>
          </p:nvSpPr>
          <p:spPr>
            <a:xfrm>
              <a:off x="3779911" y="3354909"/>
              <a:ext cx="1584177" cy="2094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r>
                <a:rPr lang="en-US" sz="1600" b="1" dirty="0">
                  <a:solidFill>
                    <a:schemeClr val="tx1">
                      <a:lumMod val="75000"/>
                      <a:lumOff val="25000"/>
                    </a:schemeClr>
                  </a:solidFill>
                  <a:cs typeface="Times New Roman" panose="02020603050405020304" pitchFamily="18" charset="0"/>
                </a:rPr>
                <a:t>Rule-1-</a:t>
              </a:r>
              <a:r>
                <a:rPr lang="en-US" sz="1600" dirty="0">
                  <a:cs typeface="Times New Roman" panose="02020603050405020304" pitchFamily="18" charset="0"/>
                </a:rPr>
                <a:t> </a:t>
              </a:r>
              <a:r>
                <a:rPr lang="en-US" sz="1600" b="1" dirty="0">
                  <a:cs typeface="Times New Roman" panose="02020603050405020304" pitchFamily="18" charset="0"/>
                </a:rPr>
                <a:t>Neglect of Worker Safety</a:t>
              </a:r>
            </a:p>
            <a:p>
              <a:pPr marL="0" indent="0">
                <a:buNone/>
              </a:pPr>
              <a:endParaRPr 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779911" y="3572886"/>
              <a:ext cx="1697333" cy="533531"/>
            </a:xfrm>
            <a:prstGeom prst="rect">
              <a:avLst/>
            </a:prstGeom>
            <a:noFill/>
          </p:spPr>
          <p:txBody>
            <a:bodyPr wrap="square" rtlCol="0" anchor="ctr">
              <a:spAutoFit/>
            </a:bodyPr>
            <a:lstStyle/>
            <a:p>
              <a:pPr marL="285750" indent="-285750">
                <a:buFont typeface="Wingdings" panose="05000000000000000000" pitchFamily="2" charset="2"/>
                <a:buChar char="q"/>
              </a:pPr>
              <a:r>
                <a:rPr lang="en-US" sz="1400" dirty="0">
                  <a:cs typeface="Times New Roman" panose="02020603050405020304" pitchFamily="18" charset="0"/>
                </a:rPr>
                <a:t>Ethical failures in prioritizing health and safety in </a:t>
              </a:r>
            </a:p>
            <a:p>
              <a:r>
                <a:rPr lang="en-US" sz="1400" dirty="0">
                  <a:cs typeface="Times New Roman" panose="02020603050405020304" pitchFamily="18" charset="0"/>
                </a:rPr>
                <a:t>      construction and operations.</a:t>
              </a:r>
            </a:p>
            <a:p>
              <a:endParaRPr lang="en-US" sz="1400" dirty="0">
                <a:cs typeface="Times New Roman" panose="02020603050405020304" pitchFamily="18" charset="0"/>
              </a:endParaRPr>
            </a:p>
            <a:p>
              <a:pPr marL="285750" indent="-285750">
                <a:buFont typeface="Wingdings" panose="05000000000000000000" pitchFamily="2" charset="2"/>
                <a:buChar char="q"/>
              </a:pPr>
              <a:r>
                <a:rPr lang="en-US" sz="1400" dirty="0">
                  <a:cs typeface="Times New Roman" panose="02020603050405020304" pitchFamily="18" charset="0"/>
                </a:rPr>
                <a:t>Impact of ignoring warnings and endangering </a:t>
              </a:r>
            </a:p>
            <a:p>
              <a:r>
                <a:rPr lang="en-US" sz="1400" dirty="0">
                  <a:cs typeface="Times New Roman" panose="02020603050405020304" pitchFamily="18" charset="0"/>
                </a:rPr>
                <a:t>      public welfare.</a:t>
              </a:r>
              <a:endParaRPr lang="ko-KR" altLang="en-US" sz="1400" dirty="0">
                <a:solidFill>
                  <a:schemeClr val="tx1">
                    <a:lumMod val="75000"/>
                    <a:lumOff val="25000"/>
                  </a:schemeClr>
                </a:solidFill>
                <a:cs typeface="Times New Roman" panose="02020603050405020304" pitchFamily="18" charset="0"/>
              </a:endParaRPr>
            </a:p>
          </p:txBody>
        </p:sp>
      </p:grpSp>
      <p:grpSp>
        <p:nvGrpSpPr>
          <p:cNvPr id="9" name="Group 8"/>
          <p:cNvGrpSpPr/>
          <p:nvPr/>
        </p:nvGrpSpPr>
        <p:grpSpPr>
          <a:xfrm>
            <a:off x="329563" y="3000490"/>
            <a:ext cx="4695455" cy="1540198"/>
            <a:chOff x="3779911" y="3327771"/>
            <a:chExt cx="1673319" cy="1540198"/>
          </a:xfrm>
        </p:grpSpPr>
        <p:sp>
          <p:nvSpPr>
            <p:cNvPr id="10" name="Text Placeholder 17"/>
            <p:cNvSpPr txBox="1">
              <a:spLocks/>
            </p:cNvSpPr>
            <p:nvPr/>
          </p:nvSpPr>
          <p:spPr>
            <a:xfrm>
              <a:off x="3779911" y="3327771"/>
              <a:ext cx="166755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cs typeface="Times New Roman" panose="02020603050405020304" pitchFamily="18" charset="0"/>
                </a:rPr>
                <a:t>Rule-3-</a:t>
              </a:r>
              <a:r>
                <a:rPr lang="en-US" sz="1600" b="1" dirty="0">
                  <a:cs typeface="Times New Roman" panose="02020603050405020304" pitchFamily="18" charset="0"/>
                </a:rPr>
                <a:t>Corruption and Conflict of Interest</a:t>
              </a:r>
              <a:endParaRPr lang="en-US" sz="1600" b="1" dirty="0">
                <a:solidFill>
                  <a:schemeClr val="tx1">
                    <a:lumMod val="75000"/>
                    <a:lumOff val="25000"/>
                  </a:schemeClr>
                </a:solidFill>
                <a:cs typeface="Times New Roman" panose="02020603050405020304" pitchFamily="18" charset="0"/>
              </a:endParaRPr>
            </a:p>
          </p:txBody>
        </p:sp>
        <p:sp>
          <p:nvSpPr>
            <p:cNvPr id="12" name="TextBox 11"/>
            <p:cNvSpPr txBox="1"/>
            <p:nvPr/>
          </p:nvSpPr>
          <p:spPr>
            <a:xfrm>
              <a:off x="3785675" y="3698418"/>
              <a:ext cx="1667555" cy="1169551"/>
            </a:xfrm>
            <a:prstGeom prst="rect">
              <a:avLst/>
            </a:prstGeom>
            <a:noFill/>
          </p:spPr>
          <p:txBody>
            <a:bodyPr wrap="square" rtlCol="0" anchor="ctr">
              <a:spAutoFit/>
            </a:bodyPr>
            <a:lstStyle/>
            <a:p>
              <a:pPr marL="285750" indent="-285750" algn="just">
                <a:buFont typeface="Wingdings" panose="05000000000000000000" pitchFamily="2" charset="2"/>
                <a:buChar char="q"/>
              </a:pPr>
              <a:r>
                <a:rPr lang="en-US" sz="1400" dirty="0">
                  <a:cs typeface="Times New Roman" panose="02020603050405020304" pitchFamily="18" charset="0"/>
                </a:rPr>
                <a:t>Analysis of unethical approvals and them </a:t>
              </a:r>
            </a:p>
            <a:p>
              <a:pPr algn="just"/>
              <a:r>
                <a:rPr lang="en-US" sz="1400" dirty="0">
                  <a:cs typeface="Times New Roman" panose="02020603050405020304" pitchFamily="18" charset="0"/>
                </a:rPr>
                <a:t>      consequences.</a:t>
              </a:r>
            </a:p>
            <a:p>
              <a:pPr algn="just"/>
              <a:endParaRPr lang="en-US" sz="1400" dirty="0">
                <a:cs typeface="Times New Roman" panose="02020603050405020304" pitchFamily="18" charset="0"/>
              </a:endParaRPr>
            </a:p>
            <a:p>
              <a:pPr marL="285750" indent="-285750" algn="just">
                <a:buFont typeface="Wingdings" panose="05000000000000000000" pitchFamily="2" charset="2"/>
                <a:buChar char="q"/>
              </a:pPr>
              <a:r>
                <a:rPr lang="en-US" sz="1400" dirty="0">
                  <a:cs typeface="Times New Roman" panose="02020603050405020304" pitchFamily="18" charset="0"/>
                </a:rPr>
                <a:t>Role of governance failures in facilitating </a:t>
              </a:r>
            </a:p>
            <a:p>
              <a:pPr algn="just"/>
              <a:r>
                <a:rPr lang="en-US" sz="1400" dirty="0">
                  <a:cs typeface="Times New Roman" panose="02020603050405020304" pitchFamily="18" charset="0"/>
                </a:rPr>
                <a:t>      unsafe conditions.</a:t>
              </a:r>
              <a:endParaRPr lang="ko-KR" altLang="en-US" sz="1400" dirty="0">
                <a:solidFill>
                  <a:schemeClr val="tx1">
                    <a:lumMod val="75000"/>
                    <a:lumOff val="25000"/>
                  </a:schemeClr>
                </a:solidFill>
                <a:cs typeface="Times New Roman" panose="02020603050405020304" pitchFamily="18" charset="0"/>
              </a:endParaRPr>
            </a:p>
          </p:txBody>
        </p:sp>
      </p:grpSp>
      <p:sp>
        <p:nvSpPr>
          <p:cNvPr id="7" name="TextBox 6">
            <a:extLst>
              <a:ext uri="{FF2B5EF4-FFF2-40B4-BE49-F238E27FC236}">
                <a16:creationId xmlns="" xmlns:a16="http://schemas.microsoft.com/office/drawing/2014/main" id="{D5C45EF0-0B5E-996B-071B-F254DE43D190}"/>
              </a:ext>
            </a:extLst>
          </p:cNvPr>
          <p:cNvSpPr txBox="1"/>
          <p:nvPr/>
        </p:nvSpPr>
        <p:spPr>
          <a:xfrm>
            <a:off x="2441631" y="88383"/>
            <a:ext cx="5010689" cy="646331"/>
          </a:xfrm>
          <a:prstGeom prst="rect">
            <a:avLst/>
          </a:prstGeom>
          <a:noFill/>
        </p:spPr>
        <p:txBody>
          <a:bodyPr wrap="square" rtlCol="0">
            <a:spAutoFit/>
          </a:bodyPr>
          <a:lstStyle/>
          <a:p>
            <a:r>
              <a:rPr lang="en-US" sz="3600" dirty="0">
                <a:solidFill>
                  <a:schemeClr val="tx1">
                    <a:lumMod val="75000"/>
                    <a:lumOff val="25000"/>
                  </a:schemeClr>
                </a:solidFill>
                <a:cs typeface="Times New Roman" panose="02020603050405020304" pitchFamily="18" charset="0"/>
              </a:rPr>
              <a:t>Ethical Code Violation</a:t>
            </a:r>
          </a:p>
        </p:txBody>
      </p:sp>
      <p:sp>
        <p:nvSpPr>
          <p:cNvPr id="2" name="AutoShape 2" descr="A symbolic representation of corruption in governance, showing a person handing over money while approving a poorly constructed building with visible cracks, surrounded by an urban backdrop. The image conveys unethical practices and conflicts of interest in decision-making, with a focus on construction and governance failures. Clear, illustrative, and professional design for a presentation.">
            <a:extLst>
              <a:ext uri="{FF2B5EF4-FFF2-40B4-BE49-F238E27FC236}">
                <a16:creationId xmlns="" xmlns:a16="http://schemas.microsoft.com/office/drawing/2014/main" id="{D546D240-E2A5-9C15-09CB-456B77EE53FC}"/>
              </a:ext>
            </a:extLst>
          </p:cNvPr>
          <p:cNvSpPr>
            <a:spLocks noChangeAspect="1" noChangeArrowheads="1"/>
          </p:cNvSpPr>
          <p:nvPr/>
        </p:nvSpPr>
        <p:spPr bwMode="auto">
          <a:xfrm>
            <a:off x="4283968" y="2427734"/>
            <a:ext cx="2024608" cy="202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 xmlns:a16="http://schemas.microsoft.com/office/drawing/2014/main" id="{FC6408BA-1CCB-D84C-9AA7-74CFB57220C3}"/>
              </a:ext>
            </a:extLst>
          </p:cNvPr>
          <p:cNvPicPr>
            <a:picLocks noChangeAspect="1"/>
          </p:cNvPicPr>
          <p:nvPr/>
        </p:nvPicPr>
        <p:blipFill>
          <a:blip r:embed="rId2"/>
          <a:stretch>
            <a:fillRect/>
          </a:stretch>
        </p:blipFill>
        <p:spPr>
          <a:xfrm>
            <a:off x="5414050" y="1105854"/>
            <a:ext cx="3194087" cy="3194087"/>
          </a:xfrm>
          <a:prstGeom prst="rect">
            <a:avLst/>
          </a:prstGeom>
        </p:spPr>
      </p:pic>
    </p:spTree>
    <p:extLst>
      <p:ext uri="{BB962C8B-B14F-4D97-AF65-F5344CB8AC3E}">
        <p14:creationId xmlns:p14="http://schemas.microsoft.com/office/powerpoint/2010/main" val="146690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 xmlns:a16="http://schemas.microsoft.com/office/drawing/2014/main" id="{4499425A-12EC-A706-410A-F87706C249D1}"/>
              </a:ext>
            </a:extLst>
          </p:cNvPr>
          <p:cNvGrpSpPr/>
          <p:nvPr/>
        </p:nvGrpSpPr>
        <p:grpSpPr>
          <a:xfrm>
            <a:off x="403919" y="1635649"/>
            <a:ext cx="4456115" cy="1990478"/>
            <a:chOff x="3745695" y="3327771"/>
            <a:chExt cx="1842943" cy="834453"/>
          </a:xfrm>
        </p:grpSpPr>
        <p:sp>
          <p:nvSpPr>
            <p:cNvPr id="44" name="Text Placeholder 17">
              <a:extLst>
                <a:ext uri="{FF2B5EF4-FFF2-40B4-BE49-F238E27FC236}">
                  <a16:creationId xmlns="" xmlns:a16="http://schemas.microsoft.com/office/drawing/2014/main" id="{70A2D9AD-EB01-E94F-C8DC-1896220B5C0D}"/>
                </a:ext>
              </a:extLst>
            </p:cNvPr>
            <p:cNvSpPr txBox="1">
              <a:spLocks/>
            </p:cNvSpPr>
            <p:nvPr/>
          </p:nvSpPr>
          <p:spPr>
            <a:xfrm>
              <a:off x="3745695" y="3327771"/>
              <a:ext cx="1660790" cy="33206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cs typeface="Times New Roman" panose="02020603050405020304" pitchFamily="18" charset="0"/>
                </a:rPr>
                <a:t>Rule-7- </a:t>
              </a:r>
              <a:r>
                <a:rPr lang="en-US" sz="1600" b="1" dirty="0">
                  <a:cs typeface="Times New Roman" panose="02020603050405020304" pitchFamily="18" charset="0"/>
                </a:rPr>
                <a:t>Fair Treatment and Exploitation of Workers</a:t>
              </a:r>
              <a:endParaRPr lang="en-US" sz="1600" b="1" dirty="0">
                <a:solidFill>
                  <a:schemeClr val="tx1">
                    <a:lumMod val="75000"/>
                    <a:lumOff val="25000"/>
                  </a:schemeClr>
                </a:solidFill>
                <a:cs typeface="Times New Roman" panose="02020603050405020304" pitchFamily="18" charset="0"/>
              </a:endParaRPr>
            </a:p>
          </p:txBody>
        </p:sp>
        <p:sp>
          <p:nvSpPr>
            <p:cNvPr id="45" name="TextBox 44">
              <a:extLst>
                <a:ext uri="{FF2B5EF4-FFF2-40B4-BE49-F238E27FC236}">
                  <a16:creationId xmlns="" xmlns:a16="http://schemas.microsoft.com/office/drawing/2014/main" id="{8641B2A1-D850-FA4B-CF5F-267D6A8AD04B}"/>
                </a:ext>
              </a:extLst>
            </p:cNvPr>
            <p:cNvSpPr txBox="1"/>
            <p:nvPr/>
          </p:nvSpPr>
          <p:spPr>
            <a:xfrm>
              <a:off x="3779009" y="3671922"/>
              <a:ext cx="1809629" cy="490302"/>
            </a:xfrm>
            <a:prstGeom prst="rect">
              <a:avLst/>
            </a:prstGeom>
            <a:noFill/>
          </p:spPr>
          <p:txBody>
            <a:bodyPr wrap="square" rtlCol="0" anchor="ctr">
              <a:spAutoFit/>
            </a:bodyPr>
            <a:lstStyle/>
            <a:p>
              <a:pPr marL="285750" indent="-285750">
                <a:buFont typeface="Wingdings" panose="05000000000000000000" pitchFamily="2" charset="2"/>
                <a:buChar char="q"/>
              </a:pPr>
              <a:r>
                <a:rPr lang="en-US" sz="1400" dirty="0">
                  <a:cs typeface="Times New Roman" panose="02020603050405020304" pitchFamily="18" charset="0"/>
                </a:rPr>
                <a:t>Exploitation of low-wage workers in global supply </a:t>
              </a:r>
            </a:p>
            <a:p>
              <a:r>
                <a:rPr lang="en-US" sz="1400" dirty="0">
                  <a:cs typeface="Times New Roman" panose="02020603050405020304" pitchFamily="18" charset="0"/>
                </a:rPr>
                <a:t>       chains.</a:t>
              </a:r>
            </a:p>
            <a:p>
              <a:endParaRPr lang="en-US" sz="1400" dirty="0">
                <a:cs typeface="Times New Roman" panose="02020603050405020304" pitchFamily="18" charset="0"/>
              </a:endParaRPr>
            </a:p>
            <a:p>
              <a:pPr marL="285750" indent="-285750">
                <a:buFont typeface="Wingdings" panose="05000000000000000000" pitchFamily="2" charset="2"/>
                <a:buChar char="q"/>
              </a:pPr>
              <a:r>
                <a:rPr lang="en-US" sz="1400" dirty="0">
                  <a:cs typeface="Times New Roman" panose="02020603050405020304" pitchFamily="18" charset="0"/>
                </a:rPr>
                <a:t>Ethical responsibilities of international brands </a:t>
              </a:r>
            </a:p>
            <a:p>
              <a:r>
                <a:rPr lang="en-US" sz="1400" dirty="0">
                  <a:cs typeface="Times New Roman" panose="02020603050405020304" pitchFamily="18" charset="0"/>
                </a:rPr>
                <a:t>       toward fair labor practices.</a:t>
              </a:r>
              <a:endParaRPr lang="ko-KR" altLang="en-US" sz="1400" dirty="0">
                <a:solidFill>
                  <a:schemeClr val="tx1">
                    <a:lumMod val="75000"/>
                    <a:lumOff val="25000"/>
                  </a:schemeClr>
                </a:solidFill>
                <a:cs typeface="Times New Roman" panose="02020603050405020304" pitchFamily="18" charset="0"/>
              </a:endParaRPr>
            </a:p>
          </p:txBody>
        </p:sp>
      </p:grpSp>
      <p:sp>
        <p:nvSpPr>
          <p:cNvPr id="2" name="AutoShape 2" descr="An illustration showing three related scenes: (1) a factory worker pointing to visible cracks on a building wall, (2) a corrupt official handing over construction permits with money on the table, and (3) garment workers in crowded, unsafe factory conditions with international brand logos on clothing tags in the background. Realistic style with muted tones to highlight seriousness. Includes an emphasis on ethics and responsibility.">
            <a:extLst>
              <a:ext uri="{FF2B5EF4-FFF2-40B4-BE49-F238E27FC236}">
                <a16:creationId xmlns="" xmlns:a16="http://schemas.microsoft.com/office/drawing/2014/main" id="{D6604A37-EB26-9309-A85C-AC9CF7F797C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 xmlns:a16="http://schemas.microsoft.com/office/drawing/2014/main" id="{F53CBD91-B4DC-556C-A3B1-2E8E1E685E16}"/>
              </a:ext>
            </a:extLst>
          </p:cNvPr>
          <p:cNvPicPr>
            <a:picLocks noChangeAspect="1"/>
          </p:cNvPicPr>
          <p:nvPr/>
        </p:nvPicPr>
        <p:blipFill>
          <a:blip r:embed="rId2"/>
          <a:stretch>
            <a:fillRect/>
          </a:stretch>
        </p:blipFill>
        <p:spPr>
          <a:xfrm>
            <a:off x="5223685" y="1196915"/>
            <a:ext cx="3435846" cy="3435846"/>
          </a:xfrm>
          <a:prstGeom prst="rect">
            <a:avLst/>
          </a:prstGeom>
        </p:spPr>
      </p:pic>
      <p:sp>
        <p:nvSpPr>
          <p:cNvPr id="4" name="TextBox 3">
            <a:extLst>
              <a:ext uri="{FF2B5EF4-FFF2-40B4-BE49-F238E27FC236}">
                <a16:creationId xmlns="" xmlns:a16="http://schemas.microsoft.com/office/drawing/2014/main" id="{7A679EBC-CAFF-1A0A-3159-899EE68A22FB}"/>
              </a:ext>
            </a:extLst>
          </p:cNvPr>
          <p:cNvSpPr txBox="1"/>
          <p:nvPr/>
        </p:nvSpPr>
        <p:spPr>
          <a:xfrm>
            <a:off x="2441631" y="88383"/>
            <a:ext cx="5010689" cy="646331"/>
          </a:xfrm>
          <a:prstGeom prst="rect">
            <a:avLst/>
          </a:prstGeom>
          <a:noFill/>
        </p:spPr>
        <p:txBody>
          <a:bodyPr wrap="square" rtlCol="0">
            <a:spAutoFit/>
          </a:bodyPr>
          <a:lstStyle/>
          <a:p>
            <a:r>
              <a:rPr lang="en-US" sz="3600" dirty="0">
                <a:solidFill>
                  <a:schemeClr val="tx1">
                    <a:lumMod val="75000"/>
                    <a:lumOff val="25000"/>
                  </a:schemeClr>
                </a:solidFill>
                <a:cs typeface="Times New Roman" panose="02020603050405020304" pitchFamily="18" charset="0"/>
              </a:rPr>
              <a:t>Ethical Code Violation</a:t>
            </a:r>
          </a:p>
        </p:txBody>
      </p:sp>
    </p:spTree>
    <p:extLst>
      <p:ext uri="{BB962C8B-B14F-4D97-AF65-F5344CB8AC3E}">
        <p14:creationId xmlns:p14="http://schemas.microsoft.com/office/powerpoint/2010/main" val="25472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C8DF2EE-941C-40AC-8A4A-A13567B8F461}"/>
              </a:ext>
            </a:extLst>
          </p:cNvPr>
          <p:cNvSpPr txBox="1">
            <a:spLocks/>
          </p:cNvSpPr>
          <p:nvPr/>
        </p:nvSpPr>
        <p:spPr>
          <a:xfrm>
            <a:off x="-27040" y="77931"/>
            <a:ext cx="9367733" cy="982403"/>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tx1">
                    <a:lumMod val="75000"/>
                    <a:lumOff val="25000"/>
                  </a:schemeClr>
                </a:solidFill>
                <a:ea typeface="Times New Roman" panose="02020603050405020304" pitchFamily="18" charset="0"/>
                <a:cs typeface="Times New Roman" panose="02020603050405020304" pitchFamily="18" charset="0"/>
              </a:rPr>
              <a:t>Ethical Dilemma</a:t>
            </a:r>
            <a:r>
              <a:rPr lang="en-US" sz="2001" u="sng" dirty="0">
                <a:latin typeface="Calibri" panose="020F0502020204030204" pitchFamily="34" charset="0"/>
                <a:ea typeface="Calibri" panose="020F0502020204030204" pitchFamily="34" charset="0"/>
                <a:cs typeface="Times New Roman" panose="02020603050405020304" pitchFamily="18" charset="0"/>
              </a:rPr>
              <a:t/>
            </a:r>
            <a:br>
              <a:rPr lang="en-US" sz="2001" u="sng" dirty="0">
                <a:latin typeface="Calibri" panose="020F0502020204030204" pitchFamily="34" charset="0"/>
                <a:ea typeface="Calibri" panose="020F0502020204030204" pitchFamily="34" charset="0"/>
                <a:cs typeface="Times New Roman" panose="02020603050405020304" pitchFamily="18" charset="0"/>
              </a:rPr>
            </a:br>
            <a:endParaRPr lang="en-US" sz="4889" u="sng" dirty="0"/>
          </a:p>
        </p:txBody>
      </p:sp>
      <p:sp>
        <p:nvSpPr>
          <p:cNvPr id="5" name="TextBox 4">
            <a:extLst>
              <a:ext uri="{FF2B5EF4-FFF2-40B4-BE49-F238E27FC236}">
                <a16:creationId xmlns="" xmlns:a16="http://schemas.microsoft.com/office/drawing/2014/main" id="{BF45BFD2-E4A3-46B0-87B3-985EE49FE21D}"/>
              </a:ext>
            </a:extLst>
          </p:cNvPr>
          <p:cNvSpPr txBox="1"/>
          <p:nvPr/>
        </p:nvSpPr>
        <p:spPr>
          <a:xfrm>
            <a:off x="6192180" y="1254740"/>
            <a:ext cx="2472599" cy="840230"/>
          </a:xfrm>
          <a:prstGeom prst="rect">
            <a:avLst/>
          </a:prstGeom>
          <a:noFill/>
        </p:spPr>
        <p:txBody>
          <a:bodyPr wrap="square" rtlCol="0">
            <a:spAutoFit/>
          </a:bodyPr>
          <a:lstStyle/>
          <a:p>
            <a:pPr lvl="0"/>
            <a:r>
              <a:rPr lang="en-US" sz="2520" dirty="0"/>
              <a:t>profit</a:t>
            </a:r>
            <a:r>
              <a:rPr lang="en-US" sz="4860" dirty="0"/>
              <a:t> </a:t>
            </a:r>
            <a:r>
              <a:rPr lang="en-US" sz="2520" dirty="0"/>
              <a:t>motives</a:t>
            </a:r>
            <a:endParaRPr lang="en-US" sz="4860" dirty="0"/>
          </a:p>
        </p:txBody>
      </p:sp>
      <p:sp>
        <p:nvSpPr>
          <p:cNvPr id="6" name="Arrow: Down 5">
            <a:extLst>
              <a:ext uri="{FF2B5EF4-FFF2-40B4-BE49-F238E27FC236}">
                <a16:creationId xmlns="" xmlns:a16="http://schemas.microsoft.com/office/drawing/2014/main" id="{B8476FFB-A70F-496E-9D28-5BCFDF1AFCF1}"/>
              </a:ext>
            </a:extLst>
          </p:cNvPr>
          <p:cNvSpPr/>
          <p:nvPr/>
        </p:nvSpPr>
        <p:spPr>
          <a:xfrm>
            <a:off x="1181321" y="1347614"/>
            <a:ext cx="726383" cy="1527312"/>
          </a:xfrm>
          <a:prstGeom prst="down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1" dirty="0"/>
          </a:p>
        </p:txBody>
      </p:sp>
      <p:sp>
        <p:nvSpPr>
          <p:cNvPr id="7" name="Arrow: Up 6">
            <a:extLst>
              <a:ext uri="{FF2B5EF4-FFF2-40B4-BE49-F238E27FC236}">
                <a16:creationId xmlns="" xmlns:a16="http://schemas.microsoft.com/office/drawing/2014/main" id="{DFED08F9-670A-407E-965E-8704A4E6FFCC}"/>
              </a:ext>
            </a:extLst>
          </p:cNvPr>
          <p:cNvSpPr/>
          <p:nvPr/>
        </p:nvSpPr>
        <p:spPr>
          <a:xfrm>
            <a:off x="7380312" y="2915572"/>
            <a:ext cx="758808" cy="1709720"/>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1"/>
          </a:p>
        </p:txBody>
      </p:sp>
      <p:sp>
        <p:nvSpPr>
          <p:cNvPr id="8" name="Minus Sign 7">
            <a:extLst>
              <a:ext uri="{FF2B5EF4-FFF2-40B4-BE49-F238E27FC236}">
                <a16:creationId xmlns="" xmlns:a16="http://schemas.microsoft.com/office/drawing/2014/main" id="{655DA559-0C22-4665-9888-985D5DE837CB}"/>
              </a:ext>
            </a:extLst>
          </p:cNvPr>
          <p:cNvSpPr/>
          <p:nvPr/>
        </p:nvSpPr>
        <p:spPr>
          <a:xfrm rot="21300000" flipV="1">
            <a:off x="-1342566" y="2343955"/>
            <a:ext cx="11998787" cy="1061942"/>
          </a:xfrm>
          <a:prstGeom prst="mathMinus">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sz="2001"/>
          </a:p>
        </p:txBody>
      </p:sp>
      <p:sp>
        <p:nvSpPr>
          <p:cNvPr id="9" name="TextBox 8">
            <a:extLst>
              <a:ext uri="{FF2B5EF4-FFF2-40B4-BE49-F238E27FC236}">
                <a16:creationId xmlns="" xmlns:a16="http://schemas.microsoft.com/office/drawing/2014/main" id="{8D5CDE73-6A91-44C1-A6B2-C81D0765EDC8}"/>
              </a:ext>
            </a:extLst>
          </p:cNvPr>
          <p:cNvSpPr txBox="1"/>
          <p:nvPr/>
        </p:nvSpPr>
        <p:spPr>
          <a:xfrm>
            <a:off x="553954" y="3701581"/>
            <a:ext cx="2243831" cy="480131"/>
          </a:xfrm>
          <a:prstGeom prst="rect">
            <a:avLst/>
          </a:prstGeom>
          <a:noFill/>
        </p:spPr>
        <p:txBody>
          <a:bodyPr wrap="square" rtlCol="0">
            <a:spAutoFit/>
          </a:bodyPr>
          <a:lstStyle/>
          <a:p>
            <a:r>
              <a:rPr lang="en-US" sz="2520" dirty="0"/>
              <a:t>Worker safety</a:t>
            </a:r>
            <a:r>
              <a:rPr lang="en-US" sz="1440" dirty="0"/>
              <a:t>.</a:t>
            </a:r>
            <a:endParaRPr lang="en-US" sz="2001" dirty="0"/>
          </a:p>
        </p:txBody>
      </p:sp>
      <p:pic>
        <p:nvPicPr>
          <p:cNvPr id="10" name="Picture 9">
            <a:extLst>
              <a:ext uri="{FF2B5EF4-FFF2-40B4-BE49-F238E27FC236}">
                <a16:creationId xmlns="" xmlns:a16="http://schemas.microsoft.com/office/drawing/2014/main" id="{739ED18E-7F81-42A3-BFBF-4A7F3359A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11" y="744731"/>
            <a:ext cx="2921237" cy="1420819"/>
          </a:xfrm>
          <a:prstGeom prst="rect">
            <a:avLst/>
          </a:prstGeom>
        </p:spPr>
      </p:pic>
      <p:pic>
        <p:nvPicPr>
          <p:cNvPr id="11" name="Picture 10">
            <a:extLst>
              <a:ext uri="{FF2B5EF4-FFF2-40B4-BE49-F238E27FC236}">
                <a16:creationId xmlns="" xmlns:a16="http://schemas.microsoft.com/office/drawing/2014/main" id="{96CF811B-AD93-4207-B0B2-64CFC1EA7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1921" y="3179377"/>
            <a:ext cx="1810789" cy="1924191"/>
          </a:xfrm>
          <a:prstGeom prst="rect">
            <a:avLst/>
          </a:prstGeom>
        </p:spPr>
      </p:pic>
    </p:spTree>
    <p:extLst>
      <p:ext uri="{BB962C8B-B14F-4D97-AF65-F5344CB8AC3E}">
        <p14:creationId xmlns:p14="http://schemas.microsoft.com/office/powerpoint/2010/main" val="336609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19CD021-B4D0-45C0-95C8-2A45FD4F1A75}"/>
              </a:ext>
            </a:extLst>
          </p:cNvPr>
          <p:cNvSpPr txBox="1"/>
          <p:nvPr/>
        </p:nvSpPr>
        <p:spPr>
          <a:xfrm>
            <a:off x="294725" y="368306"/>
            <a:ext cx="9456343" cy="590931"/>
          </a:xfrm>
          <a:prstGeom prst="rect">
            <a:avLst/>
          </a:prstGeom>
          <a:noFill/>
        </p:spPr>
        <p:txBody>
          <a:bodyPr wrap="square" rtlCol="0">
            <a:spAutoFit/>
          </a:bodyPr>
          <a:lstStyle/>
          <a:p>
            <a:endParaRPr lang="en-US" sz="1620" dirty="0"/>
          </a:p>
          <a:p>
            <a:endParaRPr lang="en-US" sz="1620" dirty="0"/>
          </a:p>
        </p:txBody>
      </p:sp>
      <p:grpSp>
        <p:nvGrpSpPr>
          <p:cNvPr id="5" name="Group 4">
            <a:extLst>
              <a:ext uri="{FF2B5EF4-FFF2-40B4-BE49-F238E27FC236}">
                <a16:creationId xmlns="" xmlns:a16="http://schemas.microsoft.com/office/drawing/2014/main" id="{B17E5187-4917-4400-BA87-6F0FEECCDC31}"/>
              </a:ext>
            </a:extLst>
          </p:cNvPr>
          <p:cNvGrpSpPr/>
          <p:nvPr/>
        </p:nvGrpSpPr>
        <p:grpSpPr>
          <a:xfrm>
            <a:off x="188400" y="868015"/>
            <a:ext cx="2093872" cy="2995054"/>
            <a:chOff x="-21668" y="0"/>
            <a:chExt cx="2865581" cy="4572000"/>
          </a:xfrm>
        </p:grpSpPr>
        <p:sp>
          <p:nvSpPr>
            <p:cNvPr id="6" name="Rectangle: Rounded Corners 5">
              <a:extLst>
                <a:ext uri="{FF2B5EF4-FFF2-40B4-BE49-F238E27FC236}">
                  <a16:creationId xmlns="" xmlns:a16="http://schemas.microsoft.com/office/drawing/2014/main" id="{C4ECBFFF-43FD-49FC-AF57-1B3FD646D453}"/>
                </a:ext>
              </a:extLst>
            </p:cNvPr>
            <p:cNvSpPr/>
            <p:nvPr/>
          </p:nvSpPr>
          <p:spPr>
            <a:xfrm>
              <a:off x="2710" y="0"/>
              <a:ext cx="2841203" cy="45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7" name="Rectangle: Rounded Corners 4">
              <a:extLst>
                <a:ext uri="{FF2B5EF4-FFF2-40B4-BE49-F238E27FC236}">
                  <a16:creationId xmlns="" xmlns:a16="http://schemas.microsoft.com/office/drawing/2014/main" id="{D54B785F-5210-4122-A968-DD3D3DD4D6F1}"/>
                </a:ext>
              </a:extLst>
            </p:cNvPr>
            <p:cNvSpPr txBox="1"/>
            <p:nvPr/>
          </p:nvSpPr>
          <p:spPr>
            <a:xfrm>
              <a:off x="-21668" y="2514413"/>
              <a:ext cx="2841203"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9631" tIns="249631" rIns="249631" bIns="249631" numCol="1" spcCol="1270" anchor="ctr" anchorCtr="0">
              <a:noAutofit/>
            </a:bodyPr>
            <a:lstStyle/>
            <a:p>
              <a:pPr algn="ctr" defTabSz="1560195">
                <a:lnSpc>
                  <a:spcPct val="90000"/>
                </a:lnSpc>
                <a:spcBef>
                  <a:spcPct val="0"/>
                </a:spcBef>
                <a:spcAft>
                  <a:spcPct val="35000"/>
                </a:spcAft>
              </a:pPr>
              <a:r>
                <a:rPr lang="en-US" sz="2520" dirty="0"/>
                <a:t>Crack</a:t>
              </a:r>
            </a:p>
          </p:txBody>
        </p:sp>
      </p:grpSp>
      <p:sp>
        <p:nvSpPr>
          <p:cNvPr id="8" name="Oval 7">
            <a:extLst>
              <a:ext uri="{FF2B5EF4-FFF2-40B4-BE49-F238E27FC236}">
                <a16:creationId xmlns="" xmlns:a16="http://schemas.microsoft.com/office/drawing/2014/main" id="{088F84F9-733E-4EC8-8238-E080663AF2F8}"/>
              </a:ext>
            </a:extLst>
          </p:cNvPr>
          <p:cNvSpPr/>
          <p:nvPr/>
        </p:nvSpPr>
        <p:spPr>
          <a:xfrm>
            <a:off x="184882" y="892630"/>
            <a:ext cx="2076059" cy="1647299"/>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20" dirty="0"/>
          </a:p>
        </p:txBody>
      </p:sp>
      <p:grpSp>
        <p:nvGrpSpPr>
          <p:cNvPr id="9" name="Group 8">
            <a:extLst>
              <a:ext uri="{FF2B5EF4-FFF2-40B4-BE49-F238E27FC236}">
                <a16:creationId xmlns="" xmlns:a16="http://schemas.microsoft.com/office/drawing/2014/main" id="{02382EEF-790A-46BC-90D7-6E161C08CBF2}"/>
              </a:ext>
            </a:extLst>
          </p:cNvPr>
          <p:cNvGrpSpPr/>
          <p:nvPr/>
        </p:nvGrpSpPr>
        <p:grpSpPr>
          <a:xfrm>
            <a:off x="2415892" y="824655"/>
            <a:ext cx="2054910" cy="3016734"/>
            <a:chOff x="2889966" y="21717"/>
            <a:chExt cx="2880387" cy="4572000"/>
          </a:xfrm>
        </p:grpSpPr>
        <p:sp>
          <p:nvSpPr>
            <p:cNvPr id="10" name="Rectangle: Rounded Corners 9">
              <a:extLst>
                <a:ext uri="{FF2B5EF4-FFF2-40B4-BE49-F238E27FC236}">
                  <a16:creationId xmlns="" xmlns:a16="http://schemas.microsoft.com/office/drawing/2014/main" id="{265B4DB5-DA77-4ABD-ADAA-88D2C9E101CE}"/>
                </a:ext>
              </a:extLst>
            </p:cNvPr>
            <p:cNvSpPr/>
            <p:nvPr/>
          </p:nvSpPr>
          <p:spPr>
            <a:xfrm>
              <a:off x="2929150" y="21717"/>
              <a:ext cx="2841203" cy="45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1" name="Rectangle: Rounded Corners 4">
              <a:extLst>
                <a:ext uri="{FF2B5EF4-FFF2-40B4-BE49-F238E27FC236}">
                  <a16:creationId xmlns="" xmlns:a16="http://schemas.microsoft.com/office/drawing/2014/main" id="{90668D3D-890B-47F5-BC11-74726930F5EE}"/>
                </a:ext>
              </a:extLst>
            </p:cNvPr>
            <p:cNvSpPr txBox="1"/>
            <p:nvPr/>
          </p:nvSpPr>
          <p:spPr>
            <a:xfrm>
              <a:off x="2889966" y="2443118"/>
              <a:ext cx="2841203" cy="1828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9631" tIns="249631" rIns="249631" bIns="249631" numCol="1" spcCol="1270" anchor="ctr" anchorCtr="0">
              <a:noAutofit/>
            </a:bodyPr>
            <a:lstStyle/>
            <a:p>
              <a:pPr algn="ctr" defTabSz="1560195">
                <a:lnSpc>
                  <a:spcPct val="90000"/>
                </a:lnSpc>
                <a:spcBef>
                  <a:spcPct val="0"/>
                </a:spcBef>
                <a:spcAft>
                  <a:spcPct val="35000"/>
                </a:spcAft>
              </a:pPr>
              <a:r>
                <a:rPr lang="en-US" sz="2520" dirty="0"/>
                <a:t>Close</a:t>
              </a:r>
            </a:p>
          </p:txBody>
        </p:sp>
      </p:grpSp>
      <p:sp>
        <p:nvSpPr>
          <p:cNvPr id="12" name="Oval 11">
            <a:extLst>
              <a:ext uri="{FF2B5EF4-FFF2-40B4-BE49-F238E27FC236}">
                <a16:creationId xmlns="" xmlns:a16="http://schemas.microsoft.com/office/drawing/2014/main" id="{B98B0AEC-D620-4EE0-8793-2028A9E0986E}"/>
              </a:ext>
            </a:extLst>
          </p:cNvPr>
          <p:cNvSpPr/>
          <p:nvPr/>
        </p:nvSpPr>
        <p:spPr>
          <a:xfrm>
            <a:off x="2491938" y="911417"/>
            <a:ext cx="1930771" cy="1573893"/>
          </a:xfrm>
          <a:prstGeom prst="ellipse">
            <a:avLst/>
          </a:prstGeom>
          <a:blipFill>
            <a:blip r:embed="rId3" cstate="print">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20"/>
          </a:p>
        </p:txBody>
      </p:sp>
      <p:grpSp>
        <p:nvGrpSpPr>
          <p:cNvPr id="13" name="Group 12">
            <a:extLst>
              <a:ext uri="{FF2B5EF4-FFF2-40B4-BE49-F238E27FC236}">
                <a16:creationId xmlns="" xmlns:a16="http://schemas.microsoft.com/office/drawing/2014/main" id="{241AE9F5-2B4E-4BD1-AFD9-F3D9E5FBE70C}"/>
              </a:ext>
            </a:extLst>
          </p:cNvPr>
          <p:cNvGrpSpPr/>
          <p:nvPr/>
        </p:nvGrpSpPr>
        <p:grpSpPr>
          <a:xfrm>
            <a:off x="4444326" y="824655"/>
            <a:ext cx="2199076" cy="2995054"/>
            <a:chOff x="5617409" y="257744"/>
            <a:chExt cx="2841203" cy="4314255"/>
          </a:xfrm>
        </p:grpSpPr>
        <p:sp>
          <p:nvSpPr>
            <p:cNvPr id="14" name="Rectangle: Rounded Corners 13">
              <a:extLst>
                <a:ext uri="{FF2B5EF4-FFF2-40B4-BE49-F238E27FC236}">
                  <a16:creationId xmlns="" xmlns:a16="http://schemas.microsoft.com/office/drawing/2014/main" id="{A7065698-913F-457E-AA7C-81F9EA831B09}"/>
                </a:ext>
              </a:extLst>
            </p:cNvPr>
            <p:cNvSpPr/>
            <p:nvPr/>
          </p:nvSpPr>
          <p:spPr>
            <a:xfrm>
              <a:off x="5810982" y="257744"/>
              <a:ext cx="2574406" cy="431425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dirty="0"/>
            </a:p>
          </p:txBody>
        </p:sp>
        <p:sp>
          <p:nvSpPr>
            <p:cNvPr id="15" name="Rectangle: Rounded Corners 4">
              <a:extLst>
                <a:ext uri="{FF2B5EF4-FFF2-40B4-BE49-F238E27FC236}">
                  <a16:creationId xmlns="" xmlns:a16="http://schemas.microsoft.com/office/drawing/2014/main" id="{C9AA530D-E16B-4ED5-BB4C-4FF2C10E38E8}"/>
                </a:ext>
              </a:extLst>
            </p:cNvPr>
            <p:cNvSpPr txBox="1"/>
            <p:nvPr/>
          </p:nvSpPr>
          <p:spPr>
            <a:xfrm>
              <a:off x="5617409" y="2524507"/>
              <a:ext cx="2841203"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9631" tIns="249631" rIns="249631" bIns="249631" numCol="1" spcCol="1270" anchor="ctr" anchorCtr="0">
              <a:noAutofit/>
            </a:bodyPr>
            <a:lstStyle/>
            <a:p>
              <a:pPr algn="ctr" defTabSz="1560195">
                <a:lnSpc>
                  <a:spcPct val="90000"/>
                </a:lnSpc>
                <a:spcBef>
                  <a:spcPct val="0"/>
                </a:spcBef>
                <a:spcAft>
                  <a:spcPct val="35000"/>
                </a:spcAft>
              </a:pPr>
              <a:r>
                <a:rPr lang="en-US" sz="2520" dirty="0"/>
                <a:t>Pressure</a:t>
              </a:r>
            </a:p>
          </p:txBody>
        </p:sp>
      </p:grpSp>
      <p:sp>
        <p:nvSpPr>
          <p:cNvPr id="16" name="Oval 15">
            <a:extLst>
              <a:ext uri="{FF2B5EF4-FFF2-40B4-BE49-F238E27FC236}">
                <a16:creationId xmlns="" xmlns:a16="http://schemas.microsoft.com/office/drawing/2014/main" id="{2E02F94E-08E3-4AB2-A1F6-D2E1CBBEFE9B}"/>
              </a:ext>
            </a:extLst>
          </p:cNvPr>
          <p:cNvSpPr/>
          <p:nvPr/>
        </p:nvSpPr>
        <p:spPr>
          <a:xfrm>
            <a:off x="4667135" y="903996"/>
            <a:ext cx="1838521" cy="1581314"/>
          </a:xfrm>
          <a:prstGeom prst="ellipse">
            <a:avLst/>
          </a:prstGeom>
          <a:blipFill>
            <a:blip r:embed="rId4" cstate="print">
              <a:extLst>
                <a:ext uri="{28A0092B-C50C-407E-A947-70E740481C1C}">
                  <a14:useLocalDpi xmlns:a14="http://schemas.microsoft.com/office/drawing/2010/main" val="0"/>
                </a:ext>
              </a:extLst>
            </a:blip>
            <a:srcRect/>
            <a:stretch>
              <a:fillRect t="-24000" b="-2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20" dirty="0"/>
          </a:p>
        </p:txBody>
      </p:sp>
      <p:grpSp>
        <p:nvGrpSpPr>
          <p:cNvPr id="17" name="Group 16">
            <a:extLst>
              <a:ext uri="{FF2B5EF4-FFF2-40B4-BE49-F238E27FC236}">
                <a16:creationId xmlns="" xmlns:a16="http://schemas.microsoft.com/office/drawing/2014/main" id="{E03A5220-04E0-46A9-9E5A-38F7E63EEDEE}"/>
              </a:ext>
            </a:extLst>
          </p:cNvPr>
          <p:cNvGrpSpPr/>
          <p:nvPr/>
        </p:nvGrpSpPr>
        <p:grpSpPr>
          <a:xfrm>
            <a:off x="6569920" y="824655"/>
            <a:ext cx="2366329" cy="3016734"/>
            <a:chOff x="8451408" y="21717"/>
            <a:chExt cx="3368358" cy="4572000"/>
          </a:xfrm>
        </p:grpSpPr>
        <p:sp>
          <p:nvSpPr>
            <p:cNvPr id="18" name="Rectangle: Rounded Corners 17">
              <a:extLst>
                <a:ext uri="{FF2B5EF4-FFF2-40B4-BE49-F238E27FC236}">
                  <a16:creationId xmlns="" xmlns:a16="http://schemas.microsoft.com/office/drawing/2014/main" id="{31099335-5783-4E66-A445-C0A93805D169}"/>
                </a:ext>
              </a:extLst>
            </p:cNvPr>
            <p:cNvSpPr/>
            <p:nvPr/>
          </p:nvSpPr>
          <p:spPr>
            <a:xfrm>
              <a:off x="8747451" y="21717"/>
              <a:ext cx="2841203" cy="4572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20"/>
            </a:p>
          </p:txBody>
        </p:sp>
        <p:sp>
          <p:nvSpPr>
            <p:cNvPr id="19" name="Rectangle: Rounded Corners 4">
              <a:extLst>
                <a:ext uri="{FF2B5EF4-FFF2-40B4-BE49-F238E27FC236}">
                  <a16:creationId xmlns="" xmlns:a16="http://schemas.microsoft.com/office/drawing/2014/main" id="{34CC55B2-1B59-46D6-B1FD-56E173078E2C}"/>
                </a:ext>
              </a:extLst>
            </p:cNvPr>
            <p:cNvSpPr txBox="1"/>
            <p:nvPr/>
          </p:nvSpPr>
          <p:spPr>
            <a:xfrm>
              <a:off x="8451408" y="2440751"/>
              <a:ext cx="3368358" cy="1828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9631" tIns="249631" rIns="249631" bIns="249631" numCol="1" spcCol="1270" anchor="ctr" anchorCtr="0">
              <a:noAutofit/>
            </a:bodyPr>
            <a:lstStyle/>
            <a:p>
              <a:pPr algn="ctr" defTabSz="1560195">
                <a:lnSpc>
                  <a:spcPct val="90000"/>
                </a:lnSpc>
                <a:spcBef>
                  <a:spcPct val="0"/>
                </a:spcBef>
                <a:spcAft>
                  <a:spcPct val="35000"/>
                </a:spcAft>
              </a:pPr>
              <a:r>
                <a:rPr lang="en-US" sz="2520" dirty="0"/>
                <a:t>production</a:t>
              </a:r>
            </a:p>
          </p:txBody>
        </p:sp>
      </p:grpSp>
      <p:sp>
        <p:nvSpPr>
          <p:cNvPr id="20" name="Oval 19">
            <a:extLst>
              <a:ext uri="{FF2B5EF4-FFF2-40B4-BE49-F238E27FC236}">
                <a16:creationId xmlns="" xmlns:a16="http://schemas.microsoft.com/office/drawing/2014/main" id="{57BE6F85-CF9F-4834-8101-4B2AAFE1A830}"/>
              </a:ext>
            </a:extLst>
          </p:cNvPr>
          <p:cNvSpPr/>
          <p:nvPr/>
        </p:nvSpPr>
        <p:spPr>
          <a:xfrm>
            <a:off x="6829916" y="919172"/>
            <a:ext cx="1885741" cy="1532461"/>
          </a:xfrm>
          <a:prstGeom prst="ellipse">
            <a:avLst/>
          </a:prstGeom>
          <a:blipFill>
            <a:blip r:embed="rId5">
              <a:extLst>
                <a:ext uri="{28A0092B-C50C-407E-A947-70E740481C1C}">
                  <a14:useLocalDpi xmlns:a14="http://schemas.microsoft.com/office/drawing/2010/main" val="0"/>
                </a:ext>
              </a:extLst>
            </a:blip>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20"/>
          </a:p>
        </p:txBody>
      </p:sp>
      <p:sp>
        <p:nvSpPr>
          <p:cNvPr id="21" name="Arrow: Left-Right 20">
            <a:extLst>
              <a:ext uri="{FF2B5EF4-FFF2-40B4-BE49-F238E27FC236}">
                <a16:creationId xmlns="" xmlns:a16="http://schemas.microsoft.com/office/drawing/2014/main" id="{7EF50180-7AC0-467B-AA11-5E90D5DF7645}"/>
              </a:ext>
            </a:extLst>
          </p:cNvPr>
          <p:cNvSpPr/>
          <p:nvPr/>
        </p:nvSpPr>
        <p:spPr>
          <a:xfrm>
            <a:off x="207752" y="3271450"/>
            <a:ext cx="8293469" cy="540353"/>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sz="1620"/>
          </a:p>
        </p:txBody>
      </p:sp>
      <p:sp>
        <p:nvSpPr>
          <p:cNvPr id="22" name="Up Arrow 6">
            <a:extLst>
              <a:ext uri="{FF2B5EF4-FFF2-40B4-BE49-F238E27FC236}">
                <a16:creationId xmlns="" xmlns:a16="http://schemas.microsoft.com/office/drawing/2014/main" id="{70AC62EF-700D-47C5-A343-05858D625DCC}"/>
              </a:ext>
            </a:extLst>
          </p:cNvPr>
          <p:cNvSpPr/>
          <p:nvPr/>
        </p:nvSpPr>
        <p:spPr>
          <a:xfrm>
            <a:off x="1065639" y="3362433"/>
            <a:ext cx="282932" cy="1657589"/>
          </a:xfrm>
          <a:prstGeom prst="up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3" name="Up Arrow 6">
            <a:extLst>
              <a:ext uri="{FF2B5EF4-FFF2-40B4-BE49-F238E27FC236}">
                <a16:creationId xmlns="" xmlns:a16="http://schemas.microsoft.com/office/drawing/2014/main" id="{2989FC02-7C0A-4AA9-8B56-CBBF9ECD3AAF}"/>
              </a:ext>
            </a:extLst>
          </p:cNvPr>
          <p:cNvSpPr/>
          <p:nvPr/>
        </p:nvSpPr>
        <p:spPr>
          <a:xfrm>
            <a:off x="3255083" y="3349437"/>
            <a:ext cx="282932" cy="1670585"/>
          </a:xfrm>
          <a:prstGeom prst="up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4" name="Up Arrow 6">
            <a:extLst>
              <a:ext uri="{FF2B5EF4-FFF2-40B4-BE49-F238E27FC236}">
                <a16:creationId xmlns="" xmlns:a16="http://schemas.microsoft.com/office/drawing/2014/main" id="{C883E768-68A2-48B1-BB91-F1CFBB751A8D}"/>
              </a:ext>
            </a:extLst>
          </p:cNvPr>
          <p:cNvSpPr/>
          <p:nvPr/>
        </p:nvSpPr>
        <p:spPr>
          <a:xfrm>
            <a:off x="5370468" y="3349437"/>
            <a:ext cx="282932" cy="1670585"/>
          </a:xfrm>
          <a:prstGeom prst="up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 name="Up Arrow 6">
            <a:extLst>
              <a:ext uri="{FF2B5EF4-FFF2-40B4-BE49-F238E27FC236}">
                <a16:creationId xmlns="" xmlns:a16="http://schemas.microsoft.com/office/drawing/2014/main" id="{E9758D68-E1BB-4062-80D1-99228E6992F5}"/>
              </a:ext>
            </a:extLst>
          </p:cNvPr>
          <p:cNvSpPr/>
          <p:nvPr/>
        </p:nvSpPr>
        <p:spPr>
          <a:xfrm>
            <a:off x="7659250" y="3349437"/>
            <a:ext cx="282932" cy="1670585"/>
          </a:xfrm>
          <a:prstGeom prst="up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 name="TextBox 25">
            <a:extLst>
              <a:ext uri="{FF2B5EF4-FFF2-40B4-BE49-F238E27FC236}">
                <a16:creationId xmlns="" xmlns:a16="http://schemas.microsoft.com/office/drawing/2014/main" id="{D9E87F13-C3B3-4984-899C-CCAC22644356}"/>
              </a:ext>
            </a:extLst>
          </p:cNvPr>
          <p:cNvSpPr txBox="1"/>
          <p:nvPr/>
        </p:nvSpPr>
        <p:spPr>
          <a:xfrm>
            <a:off x="3165930" y="-4778"/>
            <a:ext cx="5335291" cy="646331"/>
          </a:xfrm>
          <a:prstGeom prst="rect">
            <a:avLst/>
          </a:prstGeom>
          <a:noFill/>
        </p:spPr>
        <p:txBody>
          <a:bodyPr wrap="square">
            <a:spAutoFit/>
          </a:bodyPr>
          <a:lstStyle/>
          <a:p>
            <a:r>
              <a:rPr lang="en-US" sz="3600" dirty="0">
                <a:solidFill>
                  <a:schemeClr val="tx1">
                    <a:lumMod val="75000"/>
                    <a:lumOff val="25000"/>
                  </a:schemeClr>
                </a:solidFill>
                <a:latin typeface="+mj-lt"/>
                <a:ea typeface="Times New Roman" panose="02020603050405020304" pitchFamily="18" charset="0"/>
              </a:rPr>
              <a:t>Key Dilemma</a:t>
            </a:r>
            <a:endParaRPr lang="en-US" sz="3600" dirty="0">
              <a:solidFill>
                <a:schemeClr val="tx1">
                  <a:lumMod val="75000"/>
                  <a:lumOff val="25000"/>
                </a:schemeClr>
              </a:solidFill>
              <a:latin typeface="+mj-lt"/>
            </a:endParaRPr>
          </a:p>
        </p:txBody>
      </p:sp>
    </p:spTree>
    <p:extLst>
      <p:ext uri="{BB962C8B-B14F-4D97-AF65-F5344CB8AC3E}">
        <p14:creationId xmlns:p14="http://schemas.microsoft.com/office/powerpoint/2010/main" val="106069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Lst>
  </p:timing>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630</Words>
  <Application>Microsoft Office PowerPoint</Application>
  <PresentationFormat>On-screen Show (16:9)</PresentationFormat>
  <Paragraphs>157</Paragraphs>
  <Slides>20</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 Unicode MS</vt:lpstr>
      <vt:lpstr>맑은 고딕</vt:lpstr>
      <vt:lpstr>Arial</vt:lpstr>
      <vt:lpstr>Calibri</vt:lpstr>
      <vt:lpstr>Share Tech</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Zayyan</cp:lastModifiedBy>
  <cp:revision>107</cp:revision>
  <dcterms:created xsi:type="dcterms:W3CDTF">2016-12-05T23:26:54Z</dcterms:created>
  <dcterms:modified xsi:type="dcterms:W3CDTF">2024-11-26T02:14:00Z</dcterms:modified>
</cp:coreProperties>
</file>